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44" r:id="rId1"/>
  </p:sldMasterIdLst>
  <p:notesMasterIdLst>
    <p:notesMasterId r:id="rId20"/>
  </p:notesMasterIdLst>
  <p:handoutMasterIdLst>
    <p:handoutMasterId r:id="rId21"/>
  </p:handoutMasterIdLst>
  <p:sldIdLst>
    <p:sldId id="319" r:id="rId2"/>
    <p:sldId id="325" r:id="rId3"/>
    <p:sldId id="359" r:id="rId4"/>
    <p:sldId id="439" r:id="rId5"/>
    <p:sldId id="399" r:id="rId6"/>
    <p:sldId id="408" r:id="rId7"/>
    <p:sldId id="446" r:id="rId8"/>
    <p:sldId id="345" r:id="rId9"/>
    <p:sldId id="442" r:id="rId10"/>
    <p:sldId id="443" r:id="rId11"/>
    <p:sldId id="444" r:id="rId12"/>
    <p:sldId id="445" r:id="rId13"/>
    <p:sldId id="411" r:id="rId14"/>
    <p:sldId id="353" r:id="rId15"/>
    <p:sldId id="354" r:id="rId16"/>
    <p:sldId id="360" r:id="rId17"/>
    <p:sldId id="427" r:id="rId18"/>
    <p:sldId id="438" r:id="rId19"/>
  </p:sldIdLst>
  <p:sldSz cx="9144000" cy="6858000" type="screen4x3"/>
  <p:notesSz cx="6808788" cy="99409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>
        <p:scale>
          <a:sx n="119" d="100"/>
          <a:sy n="119" d="100"/>
        </p:scale>
        <p:origin x="-76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Mulasztások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Mulasztás!$B$1</c:f>
              <c:strCache>
                <c:ptCount val="1"/>
                <c:pt idx="0">
                  <c:v>igazolt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130081300813009E-3"/>
                  <c:y val="-0.20370370370370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F1-42F1-B24F-4706B09D83C7}"/>
                </c:ext>
              </c:extLst>
            </c:dLbl>
            <c:dLbl>
              <c:idx val="1"/>
              <c:layout>
                <c:manualLayout>
                  <c:x val="8.4689413823272088E-3"/>
                  <c:y val="-0.25462962962962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F1-42F1-B24F-4706B09D83C7}"/>
                </c:ext>
              </c:extLst>
            </c:dLbl>
            <c:dLbl>
              <c:idx val="2"/>
              <c:layout>
                <c:manualLayout>
                  <c:x val="2.7777777777777779E-3"/>
                  <c:y val="-0.1851851851851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F1-42F1-B24F-4706B09D83C7}"/>
                </c:ext>
              </c:extLst>
            </c:dLbl>
            <c:dLbl>
              <c:idx val="3"/>
              <c:layout>
                <c:manualLayout>
                  <c:x val="1.3753067451934362E-2"/>
                  <c:y val="-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F1-42F1-B24F-4706B09D83C7}"/>
                </c:ext>
              </c:extLst>
            </c:dLbl>
            <c:dLbl>
              <c:idx val="4"/>
              <c:layout>
                <c:manualLayout>
                  <c:x val="2.7778844717581035E-3"/>
                  <c:y val="-0.240740740740740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F1-42F1-B24F-4706B09D83C7}"/>
                </c:ext>
              </c:extLst>
            </c:dLbl>
            <c:dLbl>
              <c:idx val="5"/>
              <c:layout>
                <c:manualLayout>
                  <c:x val="5.1490514905149056E-3"/>
                  <c:y val="-0.18518518518518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F1-42F1-B24F-4706B09D83C7}"/>
                </c:ext>
              </c:extLst>
            </c:dLbl>
            <c:dLbl>
              <c:idx val="6"/>
              <c:layout>
                <c:manualLayout>
                  <c:x val="-5.2166954740413543E-3"/>
                  <c:y val="-0.22685185185185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F1-42F1-B24F-4706B09D83C7}"/>
                </c:ext>
              </c:extLst>
            </c:dLbl>
            <c:dLbl>
              <c:idx val="7"/>
              <c:layout>
                <c:manualLayout>
                  <c:x val="2.174764739773382E-2"/>
                  <c:y val="-0.231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F1-42F1-B24F-4706B09D83C7}"/>
                </c:ext>
              </c:extLst>
            </c:dLbl>
            <c:dLbl>
              <c:idx val="8"/>
              <c:layout>
                <c:manualLayout>
                  <c:x val="2.845315067323852E-3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F1-42F1-B24F-4706B09D83C7}"/>
                </c:ext>
              </c:extLst>
            </c:dLbl>
            <c:dLbl>
              <c:idx val="9"/>
              <c:layout>
                <c:manualLayout>
                  <c:x val="5.5555555555555558E-3"/>
                  <c:y val="-0.12500000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F1-42F1-B24F-4706B09D83C7}"/>
                </c:ext>
              </c:extLst>
            </c:dLbl>
            <c:dLbl>
              <c:idx val="10"/>
              <c:layout>
                <c:manualLayout>
                  <c:x val="-5.6910569105691061E-3"/>
                  <c:y val="-0.29166666666666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9F1-42F1-B24F-4706B09D83C7}"/>
                </c:ext>
              </c:extLst>
            </c:dLbl>
            <c:dLbl>
              <c:idx val="11"/>
              <c:layout>
                <c:manualLayout>
                  <c:x val="1.3550135501355014E-4"/>
                  <c:y val="-0.16666666666666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9F1-42F1-B24F-4706B09D83C7}"/>
                </c:ext>
              </c:extLst>
            </c:dLbl>
            <c:dLbl>
              <c:idx val="12"/>
              <c:layout>
                <c:manualLayout>
                  <c:x val="5.6234129270426566E-3"/>
                  <c:y val="-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9F1-42F1-B24F-4706B09D83C7}"/>
                </c:ext>
              </c:extLst>
            </c:dLbl>
            <c:dLbl>
              <c:idx val="13"/>
              <c:layout>
                <c:manualLayout>
                  <c:x val="5.4200542005420054E-3"/>
                  <c:y val="-0.379629629629629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9F1-42F1-B24F-4706B09D83C7}"/>
                </c:ext>
              </c:extLst>
            </c:dLbl>
            <c:dLbl>
              <c:idx val="14"/>
              <c:layout>
                <c:manualLayout>
                  <c:x val="8.3334400273136593E-3"/>
                  <c:y val="-0.231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9F1-42F1-B24F-4706B09D83C7}"/>
                </c:ext>
              </c:extLst>
            </c:dLbl>
            <c:dLbl>
              <c:idx val="15"/>
              <c:layout>
                <c:manualLayout>
                  <c:x val="-7.926722574312357E-3"/>
                  <c:y val="-0.32870370370370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9F1-42F1-B24F-4706B09D83C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Mulasztás!$A$2:$A$17</c:f>
              <c:strCache>
                <c:ptCount val="16"/>
                <c:pt idx="0">
                  <c:v>1.a</c:v>
                </c:pt>
                <c:pt idx="1">
                  <c:v>1.b</c:v>
                </c:pt>
                <c:pt idx="2">
                  <c:v>2.a</c:v>
                </c:pt>
                <c:pt idx="3">
                  <c:v>2.b</c:v>
                </c:pt>
                <c:pt idx="4">
                  <c:v>3.a</c:v>
                </c:pt>
                <c:pt idx="5">
                  <c:v>3.b</c:v>
                </c:pt>
                <c:pt idx="6">
                  <c:v>4.a</c:v>
                </c:pt>
                <c:pt idx="7">
                  <c:v>4.b</c:v>
                </c:pt>
                <c:pt idx="8">
                  <c:v>5.a</c:v>
                </c:pt>
                <c:pt idx="9">
                  <c:v>5.b</c:v>
                </c:pt>
                <c:pt idx="10">
                  <c:v>6.a</c:v>
                </c:pt>
                <c:pt idx="11">
                  <c:v>6.b</c:v>
                </c:pt>
                <c:pt idx="12">
                  <c:v>7.a</c:v>
                </c:pt>
                <c:pt idx="13">
                  <c:v>7.b</c:v>
                </c:pt>
                <c:pt idx="14">
                  <c:v>8.a</c:v>
                </c:pt>
                <c:pt idx="15">
                  <c:v>8.b</c:v>
                </c:pt>
              </c:strCache>
            </c:strRef>
          </c:cat>
          <c:val>
            <c:numRef>
              <c:f>Mulasztás!$B$2:$B$17</c:f>
              <c:numCache>
                <c:formatCode>General</c:formatCode>
                <c:ptCount val="16"/>
                <c:pt idx="0">
                  <c:v>939</c:v>
                </c:pt>
                <c:pt idx="1">
                  <c:v>1329</c:v>
                </c:pt>
                <c:pt idx="2">
                  <c:v>876</c:v>
                </c:pt>
                <c:pt idx="3">
                  <c:v>905</c:v>
                </c:pt>
                <c:pt idx="4">
                  <c:v>1234</c:v>
                </c:pt>
                <c:pt idx="5">
                  <c:v>984</c:v>
                </c:pt>
                <c:pt idx="6">
                  <c:v>1169</c:v>
                </c:pt>
                <c:pt idx="7">
                  <c:v>1210</c:v>
                </c:pt>
                <c:pt idx="8">
                  <c:v>356</c:v>
                </c:pt>
                <c:pt idx="9">
                  <c:v>558</c:v>
                </c:pt>
                <c:pt idx="10">
                  <c:v>1577</c:v>
                </c:pt>
                <c:pt idx="11">
                  <c:v>829</c:v>
                </c:pt>
                <c:pt idx="12">
                  <c:v>965</c:v>
                </c:pt>
                <c:pt idx="13">
                  <c:v>1980</c:v>
                </c:pt>
                <c:pt idx="14">
                  <c:v>1187</c:v>
                </c:pt>
                <c:pt idx="15">
                  <c:v>1802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9F1-42F1-B24F-4706B09D83C7}"/>
            </c:ext>
          </c:extLst>
        </c:ser>
        <c:ser>
          <c:idx val="1"/>
          <c:order val="1"/>
          <c:tx>
            <c:strRef>
              <c:f>Mulasztás!$C$1</c:f>
              <c:strCache>
                <c:ptCount val="1"/>
                <c:pt idx="0">
                  <c:v>igazolatlan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2731334408019993E-17"/>
                  <c:y val="-4.6296296296296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9F1-42F1-B24F-4706B09D83C7}"/>
                </c:ext>
              </c:extLst>
            </c:dLbl>
            <c:dLbl>
              <c:idx val="11"/>
              <c:layout>
                <c:manualLayout>
                  <c:x val="-2.22222222222222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9F1-42F1-B24F-4706B09D83C7}"/>
                </c:ext>
              </c:extLst>
            </c:dLbl>
            <c:dLbl>
              <c:idx val="13"/>
              <c:layout>
                <c:manualLayout>
                  <c:x val="2.5000000000000001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9F1-42F1-B24F-4706B09D83C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Mulasztás!$A$2:$A$17</c:f>
              <c:strCache>
                <c:ptCount val="16"/>
                <c:pt idx="0">
                  <c:v>1.a</c:v>
                </c:pt>
                <c:pt idx="1">
                  <c:v>1.b</c:v>
                </c:pt>
                <c:pt idx="2">
                  <c:v>2.a</c:v>
                </c:pt>
                <c:pt idx="3">
                  <c:v>2.b</c:v>
                </c:pt>
                <c:pt idx="4">
                  <c:v>3.a</c:v>
                </c:pt>
                <c:pt idx="5">
                  <c:v>3.b</c:v>
                </c:pt>
                <c:pt idx="6">
                  <c:v>4.a</c:v>
                </c:pt>
                <c:pt idx="7">
                  <c:v>4.b</c:v>
                </c:pt>
                <c:pt idx="8">
                  <c:v>5.a</c:v>
                </c:pt>
                <c:pt idx="9">
                  <c:v>5.b</c:v>
                </c:pt>
                <c:pt idx="10">
                  <c:v>6.a</c:v>
                </c:pt>
                <c:pt idx="11">
                  <c:v>6.b</c:v>
                </c:pt>
                <c:pt idx="12">
                  <c:v>7.a</c:v>
                </c:pt>
                <c:pt idx="13">
                  <c:v>7.b</c:v>
                </c:pt>
                <c:pt idx="14">
                  <c:v>8.a</c:v>
                </c:pt>
                <c:pt idx="15">
                  <c:v>8.b</c:v>
                </c:pt>
              </c:strCache>
            </c:strRef>
          </c:cat>
          <c:val>
            <c:numRef>
              <c:f>Mulasztás!$C$2:$C$17</c:f>
              <c:numCache>
                <c:formatCode>General</c:formatCode>
                <c:ptCount val="1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9F1-42F1-B24F-4706B09D8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033408"/>
        <c:axId val="33501568"/>
        <c:axId val="0"/>
      </c:bar3DChart>
      <c:catAx>
        <c:axId val="32033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501568"/>
        <c:crosses val="autoZero"/>
        <c:auto val="1"/>
        <c:lblAlgn val="ctr"/>
        <c:lblOffset val="100"/>
        <c:noMultiLvlLbl val="0"/>
      </c:catAx>
      <c:valAx>
        <c:axId val="33501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0334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BEAC7"/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5400000" scaled="0"/>
    </a:gradFill>
  </c:spPr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0958" cy="497046"/>
          </a:xfrm>
          <a:prstGeom prst="rect">
            <a:avLst/>
          </a:prstGeom>
        </p:spPr>
        <p:txBody>
          <a:bodyPr vert="horz" lIns="92521" tIns="46261" rIns="92521" bIns="46261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6219" y="2"/>
            <a:ext cx="2950958" cy="497046"/>
          </a:xfrm>
          <a:prstGeom prst="rect">
            <a:avLst/>
          </a:prstGeom>
        </p:spPr>
        <p:txBody>
          <a:bodyPr vert="horz" lIns="92521" tIns="46261" rIns="92521" bIns="46261" rtlCol="0"/>
          <a:lstStyle>
            <a:lvl1pPr algn="r">
              <a:defRPr sz="1200"/>
            </a:lvl1pPr>
          </a:lstStyle>
          <a:p>
            <a:fld id="{3E4A6A70-8DCA-4A0C-A027-CB16495418F2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42277"/>
            <a:ext cx="2950958" cy="497046"/>
          </a:xfrm>
          <a:prstGeom prst="rect">
            <a:avLst/>
          </a:prstGeom>
        </p:spPr>
        <p:txBody>
          <a:bodyPr vert="horz" lIns="92521" tIns="46261" rIns="92521" bIns="46261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6219" y="9442277"/>
            <a:ext cx="2950958" cy="497046"/>
          </a:xfrm>
          <a:prstGeom prst="rect">
            <a:avLst/>
          </a:prstGeom>
        </p:spPr>
        <p:txBody>
          <a:bodyPr vert="horz" lIns="92521" tIns="46261" rIns="92521" bIns="46261" rtlCol="0" anchor="b"/>
          <a:lstStyle>
            <a:lvl1pPr algn="r">
              <a:defRPr sz="1200"/>
            </a:lvl1pPr>
          </a:lstStyle>
          <a:p>
            <a:fld id="{AA943C79-5C9E-430A-B6F5-89FC9F0D42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68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369" cy="496410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6827" y="0"/>
            <a:ext cx="2950369" cy="496410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r">
              <a:defRPr sz="1200"/>
            </a:lvl1pPr>
          </a:lstStyle>
          <a:p>
            <a:fld id="{0ED5C42A-9D78-498A-B4F3-E9BC394A7907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7" tIns="45843" rIns="91687" bIns="45843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0242" y="4722258"/>
            <a:ext cx="5448305" cy="4472462"/>
          </a:xfrm>
          <a:prstGeom prst="rect">
            <a:avLst/>
          </a:prstGeom>
        </p:spPr>
        <p:txBody>
          <a:bodyPr vert="horz" lIns="91687" tIns="45843" rIns="91687" bIns="45843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2925"/>
            <a:ext cx="2950369" cy="496410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6827" y="9442925"/>
            <a:ext cx="2950369" cy="496410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r">
              <a:defRPr sz="1200"/>
            </a:lvl1pPr>
          </a:lstStyle>
          <a:p>
            <a:fld id="{F0FEE0A8-6D43-476A-9D02-F3EF11326E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836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620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279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67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545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008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256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82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833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283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008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37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7655-AAA1-4BB7-A95C-4C0401A29A6F}" type="datetimeFigureOut">
              <a:rPr lang="hu-HU" smtClean="0"/>
              <a:pPr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2E9AC-4D4B-49B3-B681-E6E29057436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88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4282" y="617358"/>
            <a:ext cx="8929718" cy="1833395"/>
          </a:xfrm>
        </p:spPr>
        <p:txBody>
          <a:bodyPr>
            <a:noAutofit/>
          </a:bodyPr>
          <a:lstStyle/>
          <a:p>
            <a:r>
              <a:rPr lang="hu-HU" sz="6600" dirty="0"/>
              <a:t/>
            </a:r>
            <a:br>
              <a:rPr lang="hu-HU" sz="6600" dirty="0"/>
            </a:br>
            <a:r>
              <a:rPr lang="hu-HU" sz="6600" dirty="0"/>
              <a:t>Intézményi szülői munkaközösségi</a:t>
            </a:r>
            <a:br>
              <a:rPr lang="hu-HU" sz="6600" dirty="0"/>
            </a:br>
            <a:r>
              <a:rPr lang="hu-HU" sz="6600" dirty="0"/>
              <a:t>értekezlet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63688" y="3429000"/>
            <a:ext cx="5616624" cy="1752600"/>
          </a:xfrm>
        </p:spPr>
        <p:txBody>
          <a:bodyPr>
            <a:normAutofit/>
          </a:bodyPr>
          <a:lstStyle/>
          <a:p>
            <a:r>
              <a:rPr lang="hu-HU" sz="6000" b="1" dirty="0">
                <a:solidFill>
                  <a:schemeClr val="tx1"/>
                </a:solidFill>
              </a:rPr>
              <a:t>2021. február 15.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85786" y="32583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GYULAI DÜRER ALBERT ÁLTALÁNOS ISKOLA</a:t>
            </a:r>
          </a:p>
        </p:txBody>
      </p:sp>
      <p:pic>
        <p:nvPicPr>
          <p:cNvPr id="5" name="Kép 4" descr="D:\asztal\2014-2015 !!!!!\Dürer logo!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4502150"/>
            <a:ext cx="3181350" cy="23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924369C-130A-42F4-8577-749FA4546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9" y="836712"/>
            <a:ext cx="9001000" cy="541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1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9608B02-5E9C-4C8C-B387-FA3637E6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" y="484377"/>
            <a:ext cx="9016897" cy="57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6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74C49CE-C7EE-4A99-B25B-AC557D7B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0486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9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404664"/>
            <a:ext cx="547260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/>
              <a:t>ISKOLAI ÁTLAG – MAGATARTÁS: </a:t>
            </a:r>
            <a:r>
              <a:rPr lang="hu-HU" sz="4400" b="1" dirty="0">
                <a:solidFill>
                  <a:srgbClr val="FF0000"/>
                </a:solidFill>
              </a:rPr>
              <a:t>4,5</a:t>
            </a:r>
            <a:endParaRPr lang="hu-HU" sz="4800" b="1" dirty="0">
              <a:solidFill>
                <a:srgbClr val="FF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051720" y="2491111"/>
            <a:ext cx="547260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/>
              <a:t>ISKOLAI ÁTLAG- SZORGALOM: </a:t>
            </a:r>
            <a:r>
              <a:rPr lang="hu-HU" sz="4400" b="1" dirty="0">
                <a:solidFill>
                  <a:srgbClr val="FF0000"/>
                </a:solidFill>
              </a:rPr>
              <a:t>4,3</a:t>
            </a:r>
            <a:endParaRPr lang="hu-HU" sz="4800" b="1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915816" y="4581128"/>
            <a:ext cx="547260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/>
              <a:t>ISKOLAI ÁTLAG-TANULMÁNYI EREDMÉNY: </a:t>
            </a:r>
            <a:r>
              <a:rPr lang="hu-HU" sz="3600" b="1" dirty="0">
                <a:solidFill>
                  <a:srgbClr val="FF0000"/>
                </a:solidFill>
              </a:rPr>
              <a:t>4,</a:t>
            </a:r>
            <a:r>
              <a:rPr lang="hu-HU" sz="3600" b="1" dirty="0" err="1">
                <a:solidFill>
                  <a:srgbClr val="FF0000"/>
                </a:solidFill>
              </a:rPr>
              <a:t>4</a:t>
            </a:r>
            <a:endParaRPr lang="hu-H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7151"/>
            <a:ext cx="9036496" cy="1714202"/>
          </a:xfrm>
        </p:spPr>
        <p:txBody>
          <a:bodyPr>
            <a:normAutofit/>
          </a:bodyPr>
          <a:lstStyle/>
          <a:p>
            <a:pPr algn="l"/>
            <a:r>
              <a:rPr lang="hu-HU" b="1" i="1" dirty="0"/>
              <a:t>II. Eseménynaptár 2020/2021. 2. félév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2" y="1844824"/>
            <a:ext cx="8365768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52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8640"/>
            <a:ext cx="9252520" cy="6552728"/>
          </a:xfrm>
        </p:spPr>
        <p:txBody>
          <a:bodyPr>
            <a:normAutofit/>
          </a:bodyPr>
          <a:lstStyle/>
          <a:p>
            <a:pPr lvl="0"/>
            <a:r>
              <a:rPr lang="hu-HU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2021.02.15.	SZMK értekezlet online – PPT</a:t>
            </a:r>
          </a:p>
          <a:p>
            <a:pPr lvl="0"/>
            <a:r>
              <a:rPr lang="hu-HU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2021.03.12.    Iskolai megemlékezés március 15-ről</a:t>
            </a:r>
          </a:p>
          <a:p>
            <a:r>
              <a:rPr lang="hu-H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2021.03.29.	Tavaszi szünet előtti utolsó tanítási nap</a:t>
            </a:r>
          </a:p>
          <a:p>
            <a:r>
              <a:rPr lang="hu-H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2021.03.30-31. Tanítás nélküli munkanap – szakmai nap </a:t>
            </a:r>
          </a:p>
          <a:p>
            <a:r>
              <a:rPr lang="hu-H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2021.04.07.	Tavaszi szünet utáni első tanítási nap</a:t>
            </a:r>
          </a:p>
          <a:p>
            <a:r>
              <a:rPr lang="hu-H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2021.04.19-23. Fenntarthatósági témahét, Természettudományi témahét</a:t>
            </a:r>
          </a:p>
          <a:p>
            <a:r>
              <a:rPr lang="hu-H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2021.04.23.	Tanítás nélküli munkanap – DÖK-nap</a:t>
            </a:r>
          </a:p>
          <a:p>
            <a:endParaRPr lang="hu-H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89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396536" cy="6858000"/>
          </a:xfrm>
        </p:spPr>
        <p:txBody>
          <a:bodyPr>
            <a:noAutofit/>
          </a:bodyPr>
          <a:lstStyle/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2021.05.04.        	Alsós (1-2. évf.) fogadóóra, szülői értekezlet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2021.05.05.        	Alsós (3-4. évf.) fogadóóra, szülői értekezlet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2021.05.06. 	Felsős fogadóóra, szülői értekezlet 5-7. évf.</a:t>
            </a:r>
          </a:p>
          <a:p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 május	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SZMK hulladékgyűjtés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2021.05.19.	Idegen nyelvi mérés 6. és 8. évfolyam</a:t>
            </a:r>
          </a:p>
          <a:p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2021.05.21. 	Tanítás nélküli munkanap</a:t>
            </a:r>
          </a:p>
          <a:p>
            <a:pPr marL="0" indent="0">
              <a:buNone/>
            </a:pP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Családi nap – Pályaorientációs témanap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2021.05.26.	Országos kompetenciamérés 6., 8. évf.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2021.05.28-ig	Nevezési határidő iskolai díjakra: 8. évf.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2021.06.11.	Bankett, fényképezés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2021.06.15.	Utolsó tanítási nap, ballagási főpróba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2021.06.19. 9 óra	Ballagás, tanévzáró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2021.06.21-25.	DÜRER-tábor</a:t>
            </a:r>
          </a:p>
          <a:p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2021.06.21-07.02. Bentlakásos tábor,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Napközis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tábor</a:t>
            </a:r>
          </a:p>
          <a:p>
            <a:endParaRPr lang="hu-H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80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836712"/>
          </a:xfrm>
        </p:spPr>
        <p:txBody>
          <a:bodyPr/>
          <a:lstStyle/>
          <a:p>
            <a:pPr algn="l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Aktualitások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254" y="1052736"/>
            <a:ext cx="8847234" cy="547260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Intézményünk programjait az aktuális járványügyi korlátozások befolyásolhatják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szülőkkel való kapcsolattartás, értekezletek jelenleg „online” módon valósíthatók meg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u-H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Alapítvány a Dürer Albert Általános Iskoláért adószáma:19060143-1-04</a:t>
            </a:r>
          </a:p>
          <a:p>
            <a:pPr marL="0" indent="0" algn="just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szülői közösségnek, hogy a szabályok betartásával megkönnyítik hétköznapjainkat!</a:t>
            </a:r>
          </a:p>
          <a:p>
            <a:pPr lvl="0" algn="just">
              <a:buFont typeface="Wingdings" panose="05000000000000000000" pitchFamily="2" charset="2"/>
              <a:buChar char="ü"/>
            </a:pP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89075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6632"/>
            <a:ext cx="8625136" cy="6038131"/>
          </a:xfrm>
        </p:spPr>
        <p:txBody>
          <a:bodyPr/>
          <a:lstStyle/>
          <a:p>
            <a:pPr marL="0" indent="0">
              <a:buNone/>
            </a:pPr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Tervezett Táborok</a:t>
            </a: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Dürer tábor (ovisoknak)</a:t>
            </a: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Csodaszarvas pályázat(napközis és bentlakásos)	</a:t>
            </a:r>
          </a:p>
          <a:p>
            <a:endParaRPr lang="hu-HU" b="1" dirty="0"/>
          </a:p>
          <a:p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89" y="3790255"/>
            <a:ext cx="3426277" cy="25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90255"/>
            <a:ext cx="478631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2496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973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-26735"/>
            <a:ext cx="8229600" cy="863447"/>
          </a:xfrm>
        </p:spPr>
        <p:txBody>
          <a:bodyPr/>
          <a:lstStyle/>
          <a:p>
            <a:r>
              <a:rPr lang="hu-HU" b="1" dirty="0"/>
              <a:t>Napirendi pontok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6491" y="836712"/>
            <a:ext cx="9001156" cy="564357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hu-HU" sz="4400" dirty="0"/>
              <a:t>I. Féléves beszámoló </a:t>
            </a:r>
          </a:p>
          <a:p>
            <a:pPr marL="0" indent="0">
              <a:buNone/>
              <a:defRPr/>
            </a:pPr>
            <a:r>
              <a:rPr lang="hu-HU" sz="4400" dirty="0"/>
              <a:t>II. Eseménynaptár</a:t>
            </a:r>
          </a:p>
          <a:p>
            <a:pPr marL="0" indent="0">
              <a:buNone/>
              <a:defRPr/>
            </a:pPr>
            <a:r>
              <a:rPr lang="hu-HU" sz="4400" dirty="0"/>
              <a:t>III. Aktualitások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Féléves beszámoló </a:t>
            </a:r>
          </a:p>
          <a:p>
            <a:pPr marL="457200" lvl="1" indent="0">
              <a:buNone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Támogatások, beszerzések</a:t>
            </a:r>
          </a:p>
          <a:p>
            <a:pPr marL="457200" lvl="1" indent="0">
              <a:buNone/>
            </a:pPr>
            <a:endParaRPr lang="hu-HU" sz="4000" b="1" dirty="0"/>
          </a:p>
          <a:p>
            <a:pPr marL="457200" lvl="1" indent="0">
              <a:buNone/>
            </a:pPr>
            <a:endParaRPr lang="hu-HU" sz="4000" b="1" dirty="0"/>
          </a:p>
          <a:p>
            <a:pPr marL="457200" lvl="1" indent="0">
              <a:buNone/>
            </a:pPr>
            <a:endParaRPr lang="hu-HU" sz="4000" b="1" dirty="0"/>
          </a:p>
          <a:p>
            <a:pPr marL="457200" lvl="1" indent="0">
              <a:buNone/>
            </a:pPr>
            <a:endParaRPr lang="hu-HU" sz="4000" b="1" dirty="0"/>
          </a:p>
          <a:p>
            <a:pPr marL="457200" lvl="1" indent="0">
              <a:buNone/>
            </a:pPr>
            <a:endParaRPr lang="hu-HU" sz="4000" b="1" dirty="0"/>
          </a:p>
          <a:p>
            <a:pPr marL="457200" lvl="1" indent="0">
              <a:buNone/>
            </a:pPr>
            <a:endParaRPr lang="hu-HU" sz="4000" b="1" dirty="0"/>
          </a:p>
        </p:txBody>
      </p:sp>
      <p:sp>
        <p:nvSpPr>
          <p:cNvPr id="2" name="Téglalap 1"/>
          <p:cNvSpPr/>
          <p:nvPr/>
        </p:nvSpPr>
        <p:spPr>
          <a:xfrm>
            <a:off x="0" y="1332148"/>
            <a:ext cx="9180512" cy="586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sz="32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Fenntartói , Önkormányzati</a:t>
            </a: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hu-H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Intézményünk a félévben az alábbi eszközöket kapta a Gyulai Tankerületi Központ jóvoltából:</a:t>
            </a:r>
          </a:p>
          <a:p>
            <a:pPr marL="457200" indent="-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Könyvtárfejlesztés </a:t>
            </a:r>
          </a:p>
          <a:p>
            <a:pPr marL="457200" indent="-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Takarítógép </a:t>
            </a:r>
          </a:p>
          <a:p>
            <a:pPr marL="457200" indent="-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Mobilszínpad</a:t>
            </a:r>
          </a:p>
          <a:p>
            <a:pPr marL="457200" indent="-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Eszközfejlesztés: Vándor Kupa</a:t>
            </a:r>
          </a:p>
          <a:p>
            <a:pPr marL="457200" indent="-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</a:pPr>
            <a:endParaRPr lang="hu-H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</a:pPr>
            <a:endParaRPr lang="hu-HU" sz="4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endParaRPr lang="hu-HU" sz="4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4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Alapítványi támogatás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alapítványunk nyertes pályázatának köszönhetően eszközbeszerzések és egyéb szakmai programok megvalósítása vált elérhetővé számunkra. A beszerzések folyamatban vannak.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SZMK költségvetésből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szórófejes kézfertőtlenítő adagolók tantermekbe, digitális homloklázmérő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11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856"/>
            <a:ext cx="8748464" cy="880864"/>
          </a:xfrm>
        </p:spPr>
        <p:txBody>
          <a:bodyPr/>
          <a:lstStyle/>
          <a:p>
            <a:pPr algn="l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Célok-feladatok-megvalósítás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260648" y="1940246"/>
            <a:ext cx="9721080" cy="4925144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02250D1-4327-4C64-9BEF-7084A3A7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764704"/>
            <a:ext cx="2353044" cy="1725565"/>
          </a:xfrm>
          <a:prstGeom prst="rect">
            <a:avLst/>
          </a:prstGeom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865015"/>
              </p:ext>
            </p:extLst>
          </p:nvPr>
        </p:nvGraphicFramePr>
        <p:xfrm>
          <a:off x="467543" y="2490268"/>
          <a:ext cx="7776864" cy="4233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1572004143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187810076"/>
                    </a:ext>
                  </a:extLst>
                </a:gridCol>
              </a:tblGrid>
              <a:tr h="292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Célok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Megvalósítás</a:t>
                      </a:r>
                      <a:endParaRPr lang="hu-H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269236"/>
                  </a:ext>
                </a:extLst>
              </a:tr>
              <a:tr h="1592753">
                <a:tc>
                  <a:txBody>
                    <a:bodyPr/>
                    <a:lstStyle/>
                    <a:p>
                      <a:pPr marL="1600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Pedagógiai cél: </a:t>
                      </a:r>
                      <a:r>
                        <a:rPr lang="hu-HU" sz="16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tanulók kompetenciáinak fejlesztése, Egységes belső mérési-értékelési </a:t>
                      </a:r>
                      <a:r>
                        <a:rPr lang="hu-H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rendszer továbbfejlesztése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tanulói kompetenciafejlesztést tanórákon, tanórán kívüli programokon (EFOP 3.3.7 pályázat programjai) valósítjuk meg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 egységes mérési –értékelési rendszert alkalmazzuk</a:t>
                      </a:r>
                      <a:endParaRPr lang="hu-H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968530981"/>
                  </a:ext>
                </a:extLst>
              </a:tr>
              <a:tr h="905803">
                <a:tc>
                  <a:txBody>
                    <a:bodyPr/>
                    <a:lstStyle/>
                    <a:p>
                      <a:pPr marL="1600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Szervezeti cél: tudásmegosztás, hálózati tanulás fejlesztése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járványügyi helyzet miatt a tervezett bemutató órák elmaradtak, helyette jó gyakorlatok gyűjteményét alakítottuk ki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82844118"/>
                  </a:ext>
                </a:extLst>
              </a:tr>
              <a:tr h="1171608">
                <a:tc>
                  <a:txBody>
                    <a:bodyPr/>
                    <a:lstStyle/>
                    <a:p>
                      <a:pPr marL="1600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Közösségfejlesztéssel kapcsolatos cél: osztályok közösségépítése</a:t>
                      </a:r>
                      <a:endParaRPr lang="hu-H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 osztályok közösségépítése korlátozottan valósulhat meg, az osztályprogramok (télapó, farsang) engedélyezettek, de sajnálatos módon nem a megszokott keretek között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90268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56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2463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>
                <a:solidFill>
                  <a:prstClr val="black"/>
                </a:solidFill>
                <a:latin typeface="Times New Roman"/>
                <a:ea typeface="Times New Roman"/>
              </a:rPr>
              <a:t>3. Pályázatok</a:t>
            </a:r>
            <a:r>
              <a:rPr lang="hu-HU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hu-H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hu-HU" dirty="0"/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xmlns="" id="{23F76B4A-09FC-411C-AFCD-3BA8647DF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208419"/>
              </p:ext>
            </p:extLst>
          </p:nvPr>
        </p:nvGraphicFramePr>
        <p:xfrm>
          <a:off x="0" y="1403368"/>
          <a:ext cx="9144000" cy="5454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90681">
                  <a:extLst>
                    <a:ext uri="{9D8B030D-6E8A-4147-A177-3AD203B41FA5}">
                      <a16:colId xmlns:a16="http://schemas.microsoft.com/office/drawing/2014/main" xmlns="" val="525254970"/>
                    </a:ext>
                  </a:extLst>
                </a:gridCol>
                <a:gridCol w="3353319">
                  <a:extLst>
                    <a:ext uri="{9D8B030D-6E8A-4147-A177-3AD203B41FA5}">
                      <a16:colId xmlns:a16="http://schemas.microsoft.com/office/drawing/2014/main" xmlns="" val="3213756368"/>
                    </a:ext>
                  </a:extLst>
                </a:gridCol>
              </a:tblGrid>
              <a:tr h="586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>
                          <a:solidFill>
                            <a:schemeClr val="tx1"/>
                          </a:solidFill>
                          <a:effectLst/>
                        </a:rPr>
                        <a:t>A pályázat neve, kódja</a:t>
                      </a:r>
                      <a:endParaRPr lang="hu-HU" sz="2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dirty="0">
                          <a:solidFill>
                            <a:schemeClr val="tx1"/>
                          </a:solidFill>
                          <a:effectLst/>
                        </a:rPr>
                        <a:t>Fenntartási időszak</a:t>
                      </a:r>
                      <a:endParaRPr lang="hu-HU" sz="2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8389876"/>
                  </a:ext>
                </a:extLst>
              </a:tr>
              <a:tr h="1585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b="0" dirty="0">
                          <a:solidFill>
                            <a:schemeClr val="tx1"/>
                          </a:solidFill>
                          <a:effectLst/>
                        </a:rPr>
                        <a:t>EFOP-3.3.7-17-2017-00048 Informális és nem formális tanulási lehetőségek kialakítása a köznevelési intézményekben</a:t>
                      </a:r>
                      <a:endParaRPr lang="hu-HU" sz="2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dirty="0">
                          <a:solidFill>
                            <a:schemeClr val="tx1"/>
                          </a:solidFill>
                          <a:effectLst/>
                        </a:rPr>
                        <a:t>2017.11.01-2019.12.31.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dirty="0">
                          <a:solidFill>
                            <a:schemeClr val="tx1"/>
                          </a:solidFill>
                          <a:effectLst/>
                        </a:rPr>
                        <a:t>fenntartási időszak: 2022. november 30.</a:t>
                      </a:r>
                      <a:endParaRPr lang="hu-HU" sz="2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8307476"/>
                  </a:ext>
                </a:extLst>
              </a:tr>
              <a:tr h="1210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b="0">
                          <a:solidFill>
                            <a:schemeClr val="tx1"/>
                          </a:solidFill>
                          <a:effectLst/>
                        </a:rPr>
                        <a:t>EFOP-3.2.9-16 Óvodai és iskolai szociális segítő tevékenység fejlesztése</a:t>
                      </a:r>
                      <a:endParaRPr lang="hu-HU" sz="2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dirty="0">
                          <a:solidFill>
                            <a:schemeClr val="tx1"/>
                          </a:solidFill>
                          <a:effectLst/>
                        </a:rPr>
                        <a:t>2016.12.20-2021.01.31.</a:t>
                      </a:r>
                      <a:endParaRPr lang="hu-HU" sz="2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959095"/>
                  </a:ext>
                </a:extLst>
              </a:tr>
              <a:tr h="20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b="0" dirty="0">
                          <a:solidFill>
                            <a:schemeClr val="tx1"/>
                          </a:solidFill>
                          <a:effectLst/>
                        </a:rPr>
                        <a:t>EFOP-3.3.2-16-2016-00132 Kulturális intézmények a köznevelés eredményességéért</a:t>
                      </a:r>
                      <a:endParaRPr lang="hu-HU" sz="2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600" dirty="0">
                          <a:solidFill>
                            <a:schemeClr val="tx1"/>
                          </a:solidFill>
                          <a:effectLst/>
                        </a:rPr>
                        <a:t>2018.03.01-2019.08.31., 2019. szept. 1-től fenntartási időszak 2. év</a:t>
                      </a:r>
                      <a:endParaRPr lang="hu-HU" sz="2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51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00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2463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>
                <a:solidFill>
                  <a:prstClr val="black"/>
                </a:solidFill>
                <a:latin typeface="Times New Roman"/>
                <a:ea typeface="Times New Roman"/>
              </a:rPr>
              <a:t>3. Pályázatok</a:t>
            </a:r>
            <a:r>
              <a:rPr lang="hu-HU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hu-H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9" y="938759"/>
            <a:ext cx="2992236" cy="22441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42" y="182695"/>
            <a:ext cx="3089376" cy="23170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602" y="1966640"/>
            <a:ext cx="2945340" cy="22090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67" y="4049688"/>
            <a:ext cx="3569296" cy="267697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069" y="4037814"/>
            <a:ext cx="3569297" cy="26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Eredményeink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E0E31F97-E8AB-4CDE-A5F1-1AB883B17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98476"/>
            <a:ext cx="5414731" cy="40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1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20F1E37D-C537-434A-AB60-F3C0E5A5F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7586307"/>
              </p:ext>
            </p:extLst>
          </p:nvPr>
        </p:nvGraphicFramePr>
        <p:xfrm>
          <a:off x="0" y="476672"/>
          <a:ext cx="914400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1223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TM01972873[[fn=Nyár]]</Template>
  <TotalTime>1889</TotalTime>
  <Words>299</Words>
  <Application>Microsoft Office PowerPoint</Application>
  <PresentationFormat>Diavetítés a képernyőre (4:3 oldalarány)</PresentationFormat>
  <Paragraphs>111</Paragraphs>
  <Slides>18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 Intézményi szülői munkaközösségi értekezlet</vt:lpstr>
      <vt:lpstr>Napirendi pontok</vt:lpstr>
      <vt:lpstr>PowerPoint bemutató</vt:lpstr>
      <vt:lpstr>- Alapítványi támogatás</vt:lpstr>
      <vt:lpstr>2. Célok-feladatok-megvalósítás</vt:lpstr>
      <vt:lpstr>3. Pályázatok </vt:lpstr>
      <vt:lpstr>3. Pályázatok </vt:lpstr>
      <vt:lpstr>4. Eredményeink</vt:lpstr>
      <vt:lpstr>PowerPoint bemutató</vt:lpstr>
      <vt:lpstr>PowerPoint bemutató</vt:lpstr>
      <vt:lpstr>PowerPoint bemutató</vt:lpstr>
      <vt:lpstr>PowerPoint bemutató</vt:lpstr>
      <vt:lpstr>PowerPoint bemutató</vt:lpstr>
      <vt:lpstr>II. Eseménynaptár 2020/2021. 2. félév</vt:lpstr>
      <vt:lpstr>PowerPoint bemutató</vt:lpstr>
      <vt:lpstr>PowerPoint bemutató</vt:lpstr>
      <vt:lpstr>III. Aktualitások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Csabi</dc:creator>
  <cp:lastModifiedBy>Gabor</cp:lastModifiedBy>
  <cp:revision>208</cp:revision>
  <cp:lastPrinted>2016-02-09T12:05:45Z</cp:lastPrinted>
  <dcterms:created xsi:type="dcterms:W3CDTF">2015-08-27T10:50:44Z</dcterms:created>
  <dcterms:modified xsi:type="dcterms:W3CDTF">2021-02-16T06:55:42Z</dcterms:modified>
</cp:coreProperties>
</file>