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19" r:id="rId2"/>
    <p:sldId id="325" r:id="rId3"/>
    <p:sldId id="392" r:id="rId4"/>
    <p:sldId id="393" r:id="rId5"/>
    <p:sldId id="394" r:id="rId6"/>
    <p:sldId id="395" r:id="rId7"/>
    <p:sldId id="396" r:id="rId8"/>
    <p:sldId id="368" r:id="rId9"/>
    <p:sldId id="384" r:id="rId10"/>
    <p:sldId id="385" r:id="rId11"/>
    <p:sldId id="386" r:id="rId12"/>
    <p:sldId id="387" r:id="rId13"/>
    <p:sldId id="388" r:id="rId14"/>
    <p:sldId id="390" r:id="rId15"/>
    <p:sldId id="391" r:id="rId16"/>
    <p:sldId id="372" r:id="rId17"/>
    <p:sldId id="373" r:id="rId18"/>
    <p:sldId id="374" r:id="rId19"/>
    <p:sldId id="376" r:id="rId20"/>
  </p:sldIdLst>
  <p:sldSz cx="9144000" cy="6858000" type="screen4x3"/>
  <p:notesSz cx="6808788" cy="994092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98" autoAdjust="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Magatartás, szorgalom, tanulmányi átlag alsó tagozat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'Magatartás-szorgalom'!$B$3</c:f>
              <c:strCache>
                <c:ptCount val="1"/>
                <c:pt idx="0">
                  <c:v>Magatartás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'Magatartás-szorgalom'!$A$4:$A$11</c:f>
              <c:strCache>
                <c:ptCount val="8"/>
                <c:pt idx="0">
                  <c:v>1.a</c:v>
                </c:pt>
                <c:pt idx="1">
                  <c:v>1.b</c:v>
                </c:pt>
                <c:pt idx="2">
                  <c:v>2.a</c:v>
                </c:pt>
                <c:pt idx="3">
                  <c:v>2.b</c:v>
                </c:pt>
                <c:pt idx="4">
                  <c:v>3.a</c:v>
                </c:pt>
                <c:pt idx="5">
                  <c:v>3.b</c:v>
                </c:pt>
                <c:pt idx="6">
                  <c:v>4.a</c:v>
                </c:pt>
                <c:pt idx="7">
                  <c:v>4.b</c:v>
                </c:pt>
              </c:strCache>
            </c:strRef>
          </c:cat>
          <c:val>
            <c:numRef>
              <c:f>'Magatartás-szorgalom'!$B$4:$B$11</c:f>
              <c:numCache>
                <c:formatCode>General</c:formatCode>
                <c:ptCount val="8"/>
                <c:pt idx="0">
                  <c:v>4.78</c:v>
                </c:pt>
                <c:pt idx="1">
                  <c:v>4.58</c:v>
                </c:pt>
                <c:pt idx="2">
                  <c:v>4.4400000000000004</c:v>
                </c:pt>
                <c:pt idx="3">
                  <c:v>4.8</c:v>
                </c:pt>
                <c:pt idx="4">
                  <c:v>4.6500000000000004</c:v>
                </c:pt>
                <c:pt idx="5">
                  <c:v>4.4800000000000004</c:v>
                </c:pt>
                <c:pt idx="6">
                  <c:v>4.3099999999999996</c:v>
                </c:pt>
                <c:pt idx="7">
                  <c:v>4.38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2C-415B-A45F-2AA2AE1F4344}"/>
            </c:ext>
          </c:extLst>
        </c:ser>
        <c:ser>
          <c:idx val="1"/>
          <c:order val="1"/>
          <c:tx>
            <c:strRef>
              <c:f>'Magatartás-szorgalom'!$C$3</c:f>
              <c:strCache>
                <c:ptCount val="1"/>
                <c:pt idx="0">
                  <c:v>szorgalom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'Magatartás-szorgalom'!$A$4:$A$11</c:f>
              <c:strCache>
                <c:ptCount val="8"/>
                <c:pt idx="0">
                  <c:v>1.a</c:v>
                </c:pt>
                <c:pt idx="1">
                  <c:v>1.b</c:v>
                </c:pt>
                <c:pt idx="2">
                  <c:v>2.a</c:v>
                </c:pt>
                <c:pt idx="3">
                  <c:v>2.b</c:v>
                </c:pt>
                <c:pt idx="4">
                  <c:v>3.a</c:v>
                </c:pt>
                <c:pt idx="5">
                  <c:v>3.b</c:v>
                </c:pt>
                <c:pt idx="6">
                  <c:v>4.a</c:v>
                </c:pt>
                <c:pt idx="7">
                  <c:v>4.b</c:v>
                </c:pt>
              </c:strCache>
            </c:strRef>
          </c:cat>
          <c:val>
            <c:numRef>
              <c:f>'Magatartás-szorgalom'!$C$4:$C$11</c:f>
              <c:numCache>
                <c:formatCode>General</c:formatCode>
                <c:ptCount val="8"/>
                <c:pt idx="0">
                  <c:v>4.63</c:v>
                </c:pt>
                <c:pt idx="1">
                  <c:v>4.3099999999999996</c:v>
                </c:pt>
                <c:pt idx="2">
                  <c:v>4.72</c:v>
                </c:pt>
                <c:pt idx="3">
                  <c:v>4.92</c:v>
                </c:pt>
                <c:pt idx="4">
                  <c:v>4.7</c:v>
                </c:pt>
                <c:pt idx="5">
                  <c:v>4.5199999999999996</c:v>
                </c:pt>
                <c:pt idx="6">
                  <c:v>4.63</c:v>
                </c:pt>
                <c:pt idx="7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2C-415B-A45F-2AA2AE1F4344}"/>
            </c:ext>
          </c:extLst>
        </c:ser>
        <c:ser>
          <c:idx val="2"/>
          <c:order val="2"/>
          <c:tx>
            <c:strRef>
              <c:f>'Magatartás-szorgalom'!$D$3</c:f>
              <c:strCache>
                <c:ptCount val="1"/>
                <c:pt idx="0">
                  <c:v>tanulmányi átlag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'Magatartás-szorgalom'!$A$4:$A$11</c:f>
              <c:strCache>
                <c:ptCount val="8"/>
                <c:pt idx="0">
                  <c:v>1.a</c:v>
                </c:pt>
                <c:pt idx="1">
                  <c:v>1.b</c:v>
                </c:pt>
                <c:pt idx="2">
                  <c:v>2.a</c:v>
                </c:pt>
                <c:pt idx="3">
                  <c:v>2.b</c:v>
                </c:pt>
                <c:pt idx="4">
                  <c:v>3.a</c:v>
                </c:pt>
                <c:pt idx="5">
                  <c:v>3.b</c:v>
                </c:pt>
                <c:pt idx="6">
                  <c:v>4.a</c:v>
                </c:pt>
                <c:pt idx="7">
                  <c:v>4.b</c:v>
                </c:pt>
              </c:strCache>
            </c:strRef>
          </c:cat>
          <c:val>
            <c:numRef>
              <c:f>'Magatartás-szorgalom'!$D$4:$D$11</c:f>
              <c:numCache>
                <c:formatCode>General</c:formatCode>
                <c:ptCount val="8"/>
                <c:pt idx="0">
                  <c:v>4.8</c:v>
                </c:pt>
                <c:pt idx="1">
                  <c:v>4.8</c:v>
                </c:pt>
                <c:pt idx="2">
                  <c:v>4.7</c:v>
                </c:pt>
                <c:pt idx="3">
                  <c:v>4.9000000000000004</c:v>
                </c:pt>
                <c:pt idx="4">
                  <c:v>4.66</c:v>
                </c:pt>
                <c:pt idx="5">
                  <c:v>4.57</c:v>
                </c:pt>
                <c:pt idx="6">
                  <c:v>4.6900000000000004</c:v>
                </c:pt>
                <c:pt idx="7">
                  <c:v>4.6399999999999997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2C-415B-A45F-2AA2AE1F43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418560"/>
        <c:axId val="4436736"/>
        <c:axId val="0"/>
      </c:bar3DChart>
      <c:catAx>
        <c:axId val="4418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36736"/>
        <c:crosses val="autoZero"/>
        <c:auto val="1"/>
        <c:lblAlgn val="ctr"/>
        <c:lblOffset val="100"/>
        <c:noMultiLvlLbl val="0"/>
      </c:catAx>
      <c:valAx>
        <c:axId val="4436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41856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2000"/>
      </a:pPr>
      <a:endParaRPr lang="hu-H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/>
              <a:t>Magatartás, szorgalom, tanulmányi átlag felső tagozat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'Magatartás-szorgalom'!$B$23</c:f>
              <c:strCache>
                <c:ptCount val="1"/>
                <c:pt idx="0">
                  <c:v>Magatartás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4336917562724014E-2"/>
                  <c:y val="-2.2253126096959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A8A-4CDC-B576-B4AEAD53FD2F}"/>
                </c:ext>
              </c:extLst>
            </c:dLbl>
            <c:dLbl>
              <c:idx val="1"/>
              <c:layout>
                <c:manualLayout>
                  <c:x val="-9.557945041816009E-3"/>
                  <c:y val="3.70885434949323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A8A-4CDC-B576-B4AEAD53FD2F}"/>
                </c:ext>
              </c:extLst>
            </c:dLbl>
            <c:dLbl>
              <c:idx val="2"/>
              <c:layout>
                <c:manualLayout>
                  <c:x val="-9.557945041816009E-3"/>
                  <c:y val="7.417708698986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A8A-4CDC-B576-B4AEAD53FD2F}"/>
                </c:ext>
              </c:extLst>
            </c:dLbl>
            <c:dLbl>
              <c:idx val="3"/>
              <c:layout>
                <c:manualLayout>
                  <c:x val="0"/>
                  <c:y val="1.112656304847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A8A-4CDC-B576-B4AEAD53FD2F}"/>
                </c:ext>
              </c:extLst>
            </c:dLbl>
            <c:dLbl>
              <c:idx val="4"/>
              <c:layout>
                <c:manualLayout>
                  <c:x val="-1.1947431302270013E-2"/>
                  <c:y val="-3.70885434949323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8A8A-4CDC-B576-B4AEAD53FD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'Magatartás-szorgalom'!$A$24:$A$31</c:f>
              <c:strCache>
                <c:ptCount val="8"/>
                <c:pt idx="0">
                  <c:v>5.a</c:v>
                </c:pt>
                <c:pt idx="1">
                  <c:v>5.b</c:v>
                </c:pt>
                <c:pt idx="2">
                  <c:v>6.a</c:v>
                </c:pt>
                <c:pt idx="3">
                  <c:v>6.b</c:v>
                </c:pt>
                <c:pt idx="4">
                  <c:v>7.a</c:v>
                </c:pt>
                <c:pt idx="5">
                  <c:v>7.b</c:v>
                </c:pt>
                <c:pt idx="6">
                  <c:v>8.a</c:v>
                </c:pt>
                <c:pt idx="7">
                  <c:v>8.b</c:v>
                </c:pt>
              </c:strCache>
            </c:strRef>
          </c:cat>
          <c:val>
            <c:numRef>
              <c:f>'Magatartás-szorgalom'!$B$24:$B$31</c:f>
              <c:numCache>
                <c:formatCode>General</c:formatCode>
                <c:ptCount val="8"/>
                <c:pt idx="0">
                  <c:v>4.57</c:v>
                </c:pt>
                <c:pt idx="1">
                  <c:v>4</c:v>
                </c:pt>
                <c:pt idx="2">
                  <c:v>4.7699999999999996</c:v>
                </c:pt>
                <c:pt idx="3">
                  <c:v>4.57</c:v>
                </c:pt>
                <c:pt idx="4">
                  <c:v>4.32</c:v>
                </c:pt>
                <c:pt idx="5">
                  <c:v>4.46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8A8A-4CDC-B576-B4AEAD53FD2F}"/>
            </c:ext>
          </c:extLst>
        </c:ser>
        <c:ser>
          <c:idx val="1"/>
          <c:order val="1"/>
          <c:tx>
            <c:strRef>
              <c:f>'Magatartás-szorgalom'!$C$23</c:f>
              <c:strCache>
                <c:ptCount val="1"/>
                <c:pt idx="0">
                  <c:v>szorgalom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1684587813619959E-3"/>
                  <c:y val="1.112656304847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8A8A-4CDC-B576-B4AEAD53FD2F}"/>
                </c:ext>
              </c:extLst>
            </c:dLbl>
            <c:dLbl>
              <c:idx val="1"/>
              <c:layout>
                <c:manualLayout>
                  <c:x val="-7.1686469298864524E-3"/>
                  <c:y val="1.48354173979729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A8A-4CDC-B576-B4AEAD53FD2F}"/>
                </c:ext>
              </c:extLst>
            </c:dLbl>
            <c:dLbl>
              <c:idx val="2"/>
              <c:layout>
                <c:manualLayout>
                  <c:x val="-4.7789725209080487E-3"/>
                  <c:y val="1.112656304847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8A8A-4CDC-B576-B4AEAD53FD2F}"/>
                </c:ext>
              </c:extLst>
            </c:dLbl>
            <c:dLbl>
              <c:idx val="3"/>
              <c:layout>
                <c:manualLayout>
                  <c:x val="-7.1684587813620072E-3"/>
                  <c:y val="3.3379689145439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A8A-4CDC-B576-B4AEAD53FD2F}"/>
                </c:ext>
              </c:extLst>
            </c:dLbl>
            <c:dLbl>
              <c:idx val="4"/>
              <c:layout>
                <c:manualLayout>
                  <c:x val="-4.7789725209080045E-3"/>
                  <c:y val="2.2253126096959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8A8A-4CDC-B576-B4AEAD53FD2F}"/>
                </c:ext>
              </c:extLst>
            </c:dLbl>
            <c:dLbl>
              <c:idx val="5"/>
              <c:layout>
                <c:manualLayout>
                  <c:x val="-4.7789725209079169E-3"/>
                  <c:y val="1.112656304847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A8A-4CDC-B576-B4AEAD53FD2F}"/>
                </c:ext>
              </c:extLst>
            </c:dLbl>
            <c:dLbl>
              <c:idx val="7"/>
              <c:layout>
                <c:manualLayout>
                  <c:x val="0"/>
                  <c:y val="7.417708698986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8A8A-4CDC-B576-B4AEAD53FD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'Magatartás-szorgalom'!$A$24:$A$31</c:f>
              <c:strCache>
                <c:ptCount val="8"/>
                <c:pt idx="0">
                  <c:v>5.a</c:v>
                </c:pt>
                <c:pt idx="1">
                  <c:v>5.b</c:v>
                </c:pt>
                <c:pt idx="2">
                  <c:v>6.a</c:v>
                </c:pt>
                <c:pt idx="3">
                  <c:v>6.b</c:v>
                </c:pt>
                <c:pt idx="4">
                  <c:v>7.a</c:v>
                </c:pt>
                <c:pt idx="5">
                  <c:v>7.b</c:v>
                </c:pt>
                <c:pt idx="6">
                  <c:v>8.a</c:v>
                </c:pt>
                <c:pt idx="7">
                  <c:v>8.b</c:v>
                </c:pt>
              </c:strCache>
            </c:strRef>
          </c:cat>
          <c:val>
            <c:numRef>
              <c:f>'Magatartás-szorgalom'!$C$24:$C$31</c:f>
              <c:numCache>
                <c:formatCode>General</c:formatCode>
                <c:ptCount val="8"/>
                <c:pt idx="0">
                  <c:v>4.6100000000000003</c:v>
                </c:pt>
                <c:pt idx="1">
                  <c:v>4.0599999999999996</c:v>
                </c:pt>
                <c:pt idx="2">
                  <c:v>4.55</c:v>
                </c:pt>
                <c:pt idx="3">
                  <c:v>4.5</c:v>
                </c:pt>
                <c:pt idx="4">
                  <c:v>4.2699999999999996</c:v>
                </c:pt>
                <c:pt idx="5">
                  <c:v>3.92</c:v>
                </c:pt>
                <c:pt idx="6">
                  <c:v>4.32</c:v>
                </c:pt>
                <c:pt idx="7">
                  <c:v>4.63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8A8A-4CDC-B576-B4AEAD53FD2F}"/>
            </c:ext>
          </c:extLst>
        </c:ser>
        <c:ser>
          <c:idx val="2"/>
          <c:order val="2"/>
          <c:tx>
            <c:strRef>
              <c:f>'Magatartás-szorgalom'!$D$23</c:f>
              <c:strCache>
                <c:ptCount val="1"/>
                <c:pt idx="0">
                  <c:v>tanulmányi átlag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7.1684587813620072E-3"/>
                  <c:y val="-7.4177086989864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8A8A-4CDC-B576-B4AEAD53FD2F}"/>
                </c:ext>
              </c:extLst>
            </c:dLbl>
            <c:dLbl>
              <c:idx val="2"/>
              <c:layout>
                <c:manualLayout>
                  <c:x val="7.1684587813620072E-3"/>
                  <c:y val="2.2253126096959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F-8A8A-4CDC-B576-B4AEAD53FD2F}"/>
                </c:ext>
              </c:extLst>
            </c:dLbl>
            <c:dLbl>
              <c:idx val="3"/>
              <c:layout>
                <c:manualLayout>
                  <c:x val="9.557945041816009E-3"/>
                  <c:y val="2.2253126096959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8A8A-4CDC-B576-B4AEAD53FD2F}"/>
                </c:ext>
              </c:extLst>
            </c:dLbl>
            <c:dLbl>
              <c:idx val="4"/>
              <c:layout>
                <c:manualLayout>
                  <c:x val="0"/>
                  <c:y val="1.112656304847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8A8A-4CDC-B576-B4AEAD53FD2F}"/>
                </c:ext>
              </c:extLst>
            </c:dLbl>
            <c:dLbl>
              <c:idx val="5"/>
              <c:layout>
                <c:manualLayout>
                  <c:x val="9.557945041816009E-3"/>
                  <c:y val="-1.112656304847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2-8A8A-4CDC-B576-B4AEAD53FD2F}"/>
                </c:ext>
              </c:extLst>
            </c:dLbl>
            <c:dLbl>
              <c:idx val="6"/>
              <c:layout>
                <c:manualLayout>
                  <c:x val="1.4336917562724014E-2"/>
                  <c:y val="3.3379689145439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3-8A8A-4CDC-B576-B4AEAD53FD2F}"/>
                </c:ext>
              </c:extLst>
            </c:dLbl>
            <c:dLbl>
              <c:idx val="7"/>
              <c:layout>
                <c:manualLayout>
                  <c:x val="1.4336917562724014E-2"/>
                  <c:y val="3.3379689145439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4-8A8A-4CDC-B576-B4AEAD53FD2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'Magatartás-szorgalom'!$A$24:$A$31</c:f>
              <c:strCache>
                <c:ptCount val="8"/>
                <c:pt idx="0">
                  <c:v>5.a</c:v>
                </c:pt>
                <c:pt idx="1">
                  <c:v>5.b</c:v>
                </c:pt>
                <c:pt idx="2">
                  <c:v>6.a</c:v>
                </c:pt>
                <c:pt idx="3">
                  <c:v>6.b</c:v>
                </c:pt>
                <c:pt idx="4">
                  <c:v>7.a</c:v>
                </c:pt>
                <c:pt idx="5">
                  <c:v>7.b</c:v>
                </c:pt>
                <c:pt idx="6">
                  <c:v>8.a</c:v>
                </c:pt>
                <c:pt idx="7">
                  <c:v>8.b</c:v>
                </c:pt>
              </c:strCache>
            </c:strRef>
          </c:cat>
          <c:val>
            <c:numRef>
              <c:f>'Magatartás-szorgalom'!$D$24:$D$31</c:f>
              <c:numCache>
                <c:formatCode>General</c:formatCode>
                <c:ptCount val="8"/>
                <c:pt idx="0">
                  <c:v>4.66</c:v>
                </c:pt>
                <c:pt idx="1">
                  <c:v>4.26</c:v>
                </c:pt>
                <c:pt idx="2">
                  <c:v>4.5</c:v>
                </c:pt>
                <c:pt idx="3">
                  <c:v>4.3</c:v>
                </c:pt>
                <c:pt idx="4">
                  <c:v>4.55</c:v>
                </c:pt>
                <c:pt idx="5">
                  <c:v>4.03</c:v>
                </c:pt>
                <c:pt idx="6">
                  <c:v>4.29</c:v>
                </c:pt>
                <c:pt idx="7">
                  <c:v>4.5599999999999996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8A8A-4CDC-B576-B4AEAD53FD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32096"/>
        <c:axId val="4533632"/>
      </c:barChart>
      <c:catAx>
        <c:axId val="4532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33632"/>
        <c:crosses val="autoZero"/>
        <c:auto val="1"/>
        <c:lblAlgn val="ctr"/>
        <c:lblOffset val="100"/>
        <c:noMultiLvlLbl val="0"/>
      </c:catAx>
      <c:valAx>
        <c:axId val="453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320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2000"/>
      </a:pPr>
      <a:endParaRPr lang="hu-H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Dicséretek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Dicséretek!$B$1</c:f>
              <c:strCache>
                <c:ptCount val="1"/>
                <c:pt idx="0">
                  <c:v>szaktanári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Dicséretek!$A$2:$A$17</c:f>
              <c:strCache>
                <c:ptCount val="16"/>
                <c:pt idx="0">
                  <c:v>1.a</c:v>
                </c:pt>
                <c:pt idx="1">
                  <c:v>1.b</c:v>
                </c:pt>
                <c:pt idx="2">
                  <c:v>2.a</c:v>
                </c:pt>
                <c:pt idx="3">
                  <c:v>2.b</c:v>
                </c:pt>
                <c:pt idx="4">
                  <c:v>3.a</c:v>
                </c:pt>
                <c:pt idx="5">
                  <c:v>3.b</c:v>
                </c:pt>
                <c:pt idx="6">
                  <c:v>4.a</c:v>
                </c:pt>
                <c:pt idx="7">
                  <c:v>4.b</c:v>
                </c:pt>
                <c:pt idx="8">
                  <c:v>5.a</c:v>
                </c:pt>
                <c:pt idx="9">
                  <c:v>5.b</c:v>
                </c:pt>
                <c:pt idx="10">
                  <c:v>6.a</c:v>
                </c:pt>
                <c:pt idx="11">
                  <c:v>6.b</c:v>
                </c:pt>
                <c:pt idx="12">
                  <c:v>7.a</c:v>
                </c:pt>
                <c:pt idx="13">
                  <c:v>7.b</c:v>
                </c:pt>
                <c:pt idx="14">
                  <c:v>8.a</c:v>
                </c:pt>
                <c:pt idx="15">
                  <c:v>8.b</c:v>
                </c:pt>
              </c:strCache>
            </c:strRef>
          </c:cat>
          <c:val>
            <c:numRef>
              <c:f>Dicséretek!$B$2:$B$17</c:f>
              <c:numCache>
                <c:formatCode>General</c:formatCode>
                <c:ptCount val="16"/>
                <c:pt idx="4">
                  <c:v>3</c:v>
                </c:pt>
                <c:pt idx="5">
                  <c:v>1</c:v>
                </c:pt>
                <c:pt idx="8">
                  <c:v>2</c:v>
                </c:pt>
                <c:pt idx="10">
                  <c:v>7</c:v>
                </c:pt>
                <c:pt idx="12">
                  <c:v>6</c:v>
                </c:pt>
                <c:pt idx="1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9D-4208-A93A-B8B484332F88}"/>
            </c:ext>
          </c:extLst>
        </c:ser>
        <c:ser>
          <c:idx val="1"/>
          <c:order val="1"/>
          <c:tx>
            <c:strRef>
              <c:f>Dicséretek!$C$1</c:f>
              <c:strCache>
                <c:ptCount val="1"/>
                <c:pt idx="0">
                  <c:v>osztályfőnöki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Dicséretek!$A$2:$A$17</c:f>
              <c:strCache>
                <c:ptCount val="16"/>
                <c:pt idx="0">
                  <c:v>1.a</c:v>
                </c:pt>
                <c:pt idx="1">
                  <c:v>1.b</c:v>
                </c:pt>
                <c:pt idx="2">
                  <c:v>2.a</c:v>
                </c:pt>
                <c:pt idx="3">
                  <c:v>2.b</c:v>
                </c:pt>
                <c:pt idx="4">
                  <c:v>3.a</c:v>
                </c:pt>
                <c:pt idx="5">
                  <c:v>3.b</c:v>
                </c:pt>
                <c:pt idx="6">
                  <c:v>4.a</c:v>
                </c:pt>
                <c:pt idx="7">
                  <c:v>4.b</c:v>
                </c:pt>
                <c:pt idx="8">
                  <c:v>5.a</c:v>
                </c:pt>
                <c:pt idx="9">
                  <c:v>5.b</c:v>
                </c:pt>
                <c:pt idx="10">
                  <c:v>6.a</c:v>
                </c:pt>
                <c:pt idx="11">
                  <c:v>6.b</c:v>
                </c:pt>
                <c:pt idx="12">
                  <c:v>7.a</c:v>
                </c:pt>
                <c:pt idx="13">
                  <c:v>7.b</c:v>
                </c:pt>
                <c:pt idx="14">
                  <c:v>8.a</c:v>
                </c:pt>
                <c:pt idx="15">
                  <c:v>8.b</c:v>
                </c:pt>
              </c:strCache>
            </c:strRef>
          </c:cat>
          <c:val>
            <c:numRef>
              <c:f>Dicséretek!$C$2:$C$17</c:f>
              <c:numCache>
                <c:formatCode>General</c:formatCode>
                <c:ptCount val="16"/>
                <c:pt idx="2">
                  <c:v>3</c:v>
                </c:pt>
                <c:pt idx="3">
                  <c:v>8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  <c:pt idx="7">
                  <c:v>3</c:v>
                </c:pt>
                <c:pt idx="8">
                  <c:v>2</c:v>
                </c:pt>
                <c:pt idx="10">
                  <c:v>12</c:v>
                </c:pt>
                <c:pt idx="11">
                  <c:v>24</c:v>
                </c:pt>
                <c:pt idx="12">
                  <c:v>26</c:v>
                </c:pt>
                <c:pt idx="13">
                  <c:v>2</c:v>
                </c:pt>
                <c:pt idx="15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39D-4208-A93A-B8B484332F88}"/>
            </c:ext>
          </c:extLst>
        </c:ser>
        <c:ser>
          <c:idx val="2"/>
          <c:order val="2"/>
          <c:tx>
            <c:strRef>
              <c:f>Dicséretek!$D$1</c:f>
              <c:strCache>
                <c:ptCount val="1"/>
                <c:pt idx="0">
                  <c:v>igazgatói</c:v>
                </c:pt>
              </c:strCache>
            </c:strRef>
          </c:tx>
          <c:invertIfNegative val="0"/>
          <c:cat>
            <c:strRef>
              <c:f>Dicséretek!$A$2:$A$17</c:f>
              <c:strCache>
                <c:ptCount val="16"/>
                <c:pt idx="0">
                  <c:v>1.a</c:v>
                </c:pt>
                <c:pt idx="1">
                  <c:v>1.b</c:v>
                </c:pt>
                <c:pt idx="2">
                  <c:v>2.a</c:v>
                </c:pt>
                <c:pt idx="3">
                  <c:v>2.b</c:v>
                </c:pt>
                <c:pt idx="4">
                  <c:v>3.a</c:v>
                </c:pt>
                <c:pt idx="5">
                  <c:v>3.b</c:v>
                </c:pt>
                <c:pt idx="6">
                  <c:v>4.a</c:v>
                </c:pt>
                <c:pt idx="7">
                  <c:v>4.b</c:v>
                </c:pt>
                <c:pt idx="8">
                  <c:v>5.a</c:v>
                </c:pt>
                <c:pt idx="9">
                  <c:v>5.b</c:v>
                </c:pt>
                <c:pt idx="10">
                  <c:v>6.a</c:v>
                </c:pt>
                <c:pt idx="11">
                  <c:v>6.b</c:v>
                </c:pt>
                <c:pt idx="12">
                  <c:v>7.a</c:v>
                </c:pt>
                <c:pt idx="13">
                  <c:v>7.b</c:v>
                </c:pt>
                <c:pt idx="14">
                  <c:v>8.a</c:v>
                </c:pt>
                <c:pt idx="15">
                  <c:v>8.b</c:v>
                </c:pt>
              </c:strCache>
            </c:strRef>
          </c:cat>
          <c:val>
            <c:numRef>
              <c:f>Dicséretek!$D$2:$D$17</c:f>
              <c:numCache>
                <c:formatCode>General</c:formatCode>
                <c:ptCount val="16"/>
                <c:pt idx="4">
                  <c:v>4</c:v>
                </c:pt>
                <c:pt idx="12">
                  <c:v>8</c:v>
                </c:pt>
                <c:pt idx="14">
                  <c:v>4</c:v>
                </c:pt>
                <c:pt idx="15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39D-4208-A93A-B8B484332F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86144"/>
        <c:axId val="32487680"/>
        <c:axId val="0"/>
      </c:bar3DChart>
      <c:catAx>
        <c:axId val="324861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2487680"/>
        <c:crosses val="autoZero"/>
        <c:auto val="1"/>
        <c:lblAlgn val="ctr"/>
        <c:lblOffset val="100"/>
        <c:noMultiLvlLbl val="0"/>
      </c:catAx>
      <c:valAx>
        <c:axId val="32487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861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2000"/>
      </a:pPr>
      <a:endParaRPr lang="hu-H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Figyelmeztetések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Figyelmeztetések!$B$1</c:f>
              <c:strCache>
                <c:ptCount val="1"/>
                <c:pt idx="0">
                  <c:v>szaktanári figyelmeztetés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Figyelmeztetések!$A$2:$A$17</c:f>
              <c:strCache>
                <c:ptCount val="16"/>
                <c:pt idx="0">
                  <c:v>1.a</c:v>
                </c:pt>
                <c:pt idx="1">
                  <c:v>1.b</c:v>
                </c:pt>
                <c:pt idx="2">
                  <c:v>2.a</c:v>
                </c:pt>
                <c:pt idx="3">
                  <c:v>2.b</c:v>
                </c:pt>
                <c:pt idx="4">
                  <c:v>3.a</c:v>
                </c:pt>
                <c:pt idx="5">
                  <c:v>3.b</c:v>
                </c:pt>
                <c:pt idx="6">
                  <c:v>4.a</c:v>
                </c:pt>
                <c:pt idx="7">
                  <c:v>4.b</c:v>
                </c:pt>
                <c:pt idx="8">
                  <c:v>5.a</c:v>
                </c:pt>
                <c:pt idx="9">
                  <c:v>5.b</c:v>
                </c:pt>
                <c:pt idx="10">
                  <c:v>6.a</c:v>
                </c:pt>
                <c:pt idx="11">
                  <c:v>6.b</c:v>
                </c:pt>
                <c:pt idx="12">
                  <c:v>7.a</c:v>
                </c:pt>
                <c:pt idx="13">
                  <c:v>7.b</c:v>
                </c:pt>
                <c:pt idx="14">
                  <c:v>8.a</c:v>
                </c:pt>
                <c:pt idx="15">
                  <c:v>8.b</c:v>
                </c:pt>
              </c:strCache>
            </c:strRef>
          </c:cat>
          <c:val>
            <c:numRef>
              <c:f>Figyelmeztetések!$B$2:$B$17</c:f>
              <c:numCache>
                <c:formatCode>General</c:formatCode>
                <c:ptCount val="16"/>
                <c:pt idx="1">
                  <c:v>10</c:v>
                </c:pt>
                <c:pt idx="3">
                  <c:v>3</c:v>
                </c:pt>
                <c:pt idx="4">
                  <c:v>10</c:v>
                </c:pt>
                <c:pt idx="5">
                  <c:v>2</c:v>
                </c:pt>
                <c:pt idx="6">
                  <c:v>2</c:v>
                </c:pt>
                <c:pt idx="8">
                  <c:v>1</c:v>
                </c:pt>
                <c:pt idx="9">
                  <c:v>6</c:v>
                </c:pt>
                <c:pt idx="10">
                  <c:v>6</c:v>
                </c:pt>
                <c:pt idx="11">
                  <c:v>1</c:v>
                </c:pt>
                <c:pt idx="12">
                  <c:v>9</c:v>
                </c:pt>
                <c:pt idx="1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EF-4291-B60D-88E8915D9045}"/>
            </c:ext>
          </c:extLst>
        </c:ser>
        <c:ser>
          <c:idx val="1"/>
          <c:order val="1"/>
          <c:tx>
            <c:strRef>
              <c:f>Figyelmeztetések!$C$1</c:f>
              <c:strCache>
                <c:ptCount val="1"/>
                <c:pt idx="0">
                  <c:v>osztályfőnöki figyelmeztetés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1111111111111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8EF-4291-B60D-88E8915D9045}"/>
                </c:ext>
              </c:extLst>
            </c:dLbl>
            <c:dLbl>
              <c:idx val="10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EF-4291-B60D-88E8915D9045}"/>
                </c:ext>
              </c:extLst>
            </c:dLbl>
            <c:dLbl>
              <c:idx val="12"/>
              <c:layout>
                <c:manualLayout>
                  <c:x val="8.333333333333333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8EF-4291-B60D-88E8915D9045}"/>
                </c:ext>
              </c:extLst>
            </c:dLbl>
            <c:dLbl>
              <c:idx val="13"/>
              <c:layout>
                <c:manualLayout>
                  <c:x val="1.66666666666666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EF-4291-B60D-88E8915D904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Figyelmeztetések!$A$2:$A$17</c:f>
              <c:strCache>
                <c:ptCount val="16"/>
                <c:pt idx="0">
                  <c:v>1.a</c:v>
                </c:pt>
                <c:pt idx="1">
                  <c:v>1.b</c:v>
                </c:pt>
                <c:pt idx="2">
                  <c:v>2.a</c:v>
                </c:pt>
                <c:pt idx="3">
                  <c:v>2.b</c:v>
                </c:pt>
                <c:pt idx="4">
                  <c:v>3.a</c:v>
                </c:pt>
                <c:pt idx="5">
                  <c:v>3.b</c:v>
                </c:pt>
                <c:pt idx="6">
                  <c:v>4.a</c:v>
                </c:pt>
                <c:pt idx="7">
                  <c:v>4.b</c:v>
                </c:pt>
                <c:pt idx="8">
                  <c:v>5.a</c:v>
                </c:pt>
                <c:pt idx="9">
                  <c:v>5.b</c:v>
                </c:pt>
                <c:pt idx="10">
                  <c:v>6.a</c:v>
                </c:pt>
                <c:pt idx="11">
                  <c:v>6.b</c:v>
                </c:pt>
                <c:pt idx="12">
                  <c:v>7.a</c:v>
                </c:pt>
                <c:pt idx="13">
                  <c:v>7.b</c:v>
                </c:pt>
                <c:pt idx="14">
                  <c:v>8.a</c:v>
                </c:pt>
                <c:pt idx="15">
                  <c:v>8.b</c:v>
                </c:pt>
              </c:strCache>
            </c:strRef>
          </c:cat>
          <c:val>
            <c:numRef>
              <c:f>Figyelmeztetések!$C$2:$C$17</c:f>
              <c:numCache>
                <c:formatCode>General</c:formatCode>
                <c:ptCount val="16"/>
                <c:pt idx="1">
                  <c:v>2</c:v>
                </c:pt>
                <c:pt idx="7">
                  <c:v>1</c:v>
                </c:pt>
                <c:pt idx="9">
                  <c:v>5</c:v>
                </c:pt>
                <c:pt idx="10">
                  <c:v>1</c:v>
                </c:pt>
                <c:pt idx="12">
                  <c:v>2</c:v>
                </c:pt>
                <c:pt idx="1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8EF-4291-B60D-88E8915D9045}"/>
            </c:ext>
          </c:extLst>
        </c:ser>
        <c:ser>
          <c:idx val="2"/>
          <c:order val="2"/>
          <c:tx>
            <c:strRef>
              <c:f>Figyelmeztetések!$D$1</c:f>
              <c:strCache>
                <c:ptCount val="1"/>
                <c:pt idx="0">
                  <c:v>igazgatói figyelmeztetés</c:v>
                </c:pt>
              </c:strCache>
            </c:strRef>
          </c:tx>
          <c:invertIfNegative val="0"/>
          <c:cat>
            <c:strRef>
              <c:f>Figyelmeztetések!$A$2:$A$17</c:f>
              <c:strCache>
                <c:ptCount val="16"/>
                <c:pt idx="0">
                  <c:v>1.a</c:v>
                </c:pt>
                <c:pt idx="1">
                  <c:v>1.b</c:v>
                </c:pt>
                <c:pt idx="2">
                  <c:v>2.a</c:v>
                </c:pt>
                <c:pt idx="3">
                  <c:v>2.b</c:v>
                </c:pt>
                <c:pt idx="4">
                  <c:v>3.a</c:v>
                </c:pt>
                <c:pt idx="5">
                  <c:v>3.b</c:v>
                </c:pt>
                <c:pt idx="6">
                  <c:v>4.a</c:v>
                </c:pt>
                <c:pt idx="7">
                  <c:v>4.b</c:v>
                </c:pt>
                <c:pt idx="8">
                  <c:v>5.a</c:v>
                </c:pt>
                <c:pt idx="9">
                  <c:v>5.b</c:v>
                </c:pt>
                <c:pt idx="10">
                  <c:v>6.a</c:v>
                </c:pt>
                <c:pt idx="11">
                  <c:v>6.b</c:v>
                </c:pt>
                <c:pt idx="12">
                  <c:v>7.a</c:v>
                </c:pt>
                <c:pt idx="13">
                  <c:v>7.b</c:v>
                </c:pt>
                <c:pt idx="14">
                  <c:v>8.a</c:v>
                </c:pt>
                <c:pt idx="15">
                  <c:v>8.b</c:v>
                </c:pt>
              </c:strCache>
            </c:strRef>
          </c:cat>
          <c:val>
            <c:numRef>
              <c:f>Figyelmeztetések!$D$2:$D$17</c:f>
              <c:numCache>
                <c:formatCode>General</c:formatCode>
                <c:ptCount val="16"/>
                <c:pt idx="9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8EF-4291-B60D-88E8915D9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195584"/>
        <c:axId val="40197120"/>
        <c:axId val="0"/>
      </c:bar3DChart>
      <c:catAx>
        <c:axId val="40195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0197120"/>
        <c:crosses val="autoZero"/>
        <c:auto val="1"/>
        <c:lblAlgn val="ctr"/>
        <c:lblOffset val="100"/>
        <c:noMultiLvlLbl val="0"/>
      </c:catAx>
      <c:valAx>
        <c:axId val="40197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01955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solidFill>
      <a:sysClr val="window" lastClr="FFFFFF"/>
    </a:solidFill>
  </c:spPr>
  <c:txPr>
    <a:bodyPr/>
    <a:lstStyle/>
    <a:p>
      <a:pPr>
        <a:defRPr sz="2000"/>
      </a:pPr>
      <a:endParaRPr lang="hu-H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50958" cy="497046"/>
          </a:xfrm>
          <a:prstGeom prst="rect">
            <a:avLst/>
          </a:prstGeom>
        </p:spPr>
        <p:txBody>
          <a:bodyPr vert="horz" lIns="92521" tIns="46261" rIns="92521" bIns="46261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56219" y="2"/>
            <a:ext cx="2950958" cy="497046"/>
          </a:xfrm>
          <a:prstGeom prst="rect">
            <a:avLst/>
          </a:prstGeom>
        </p:spPr>
        <p:txBody>
          <a:bodyPr vert="horz" lIns="92521" tIns="46261" rIns="92521" bIns="46261" rtlCol="0"/>
          <a:lstStyle>
            <a:lvl1pPr algn="r">
              <a:defRPr sz="1200"/>
            </a:lvl1pPr>
          </a:lstStyle>
          <a:p>
            <a:fld id="{3E4A6A70-8DCA-4A0C-A027-CB16495418F2}" type="datetimeFigureOut">
              <a:rPr lang="hu-HU" smtClean="0"/>
              <a:t>2020.02.04.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42277"/>
            <a:ext cx="2950958" cy="497046"/>
          </a:xfrm>
          <a:prstGeom prst="rect">
            <a:avLst/>
          </a:prstGeom>
        </p:spPr>
        <p:txBody>
          <a:bodyPr vert="horz" lIns="92521" tIns="46261" rIns="92521" bIns="46261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56219" y="9442277"/>
            <a:ext cx="2950958" cy="497046"/>
          </a:xfrm>
          <a:prstGeom prst="rect">
            <a:avLst/>
          </a:prstGeom>
        </p:spPr>
        <p:txBody>
          <a:bodyPr vert="horz" lIns="92521" tIns="46261" rIns="92521" bIns="46261" rtlCol="0" anchor="b"/>
          <a:lstStyle>
            <a:lvl1pPr algn="r">
              <a:defRPr sz="1200"/>
            </a:lvl1pPr>
          </a:lstStyle>
          <a:p>
            <a:fld id="{AA943C79-5C9E-430A-B6F5-89FC9F0D424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68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369" cy="496410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6827" y="0"/>
            <a:ext cx="2950369" cy="496410"/>
          </a:xfrm>
          <a:prstGeom prst="rect">
            <a:avLst/>
          </a:prstGeom>
        </p:spPr>
        <p:txBody>
          <a:bodyPr vert="horz" lIns="91687" tIns="45843" rIns="91687" bIns="45843" rtlCol="0"/>
          <a:lstStyle>
            <a:lvl1pPr algn="r">
              <a:defRPr sz="1200"/>
            </a:lvl1pPr>
          </a:lstStyle>
          <a:p>
            <a:fld id="{323767DB-9F25-41FC-AB6E-EB312DFC3C9F}" type="datetimeFigureOut">
              <a:rPr lang="hu-HU" smtClean="0"/>
              <a:t>2020.02.04.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7046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87" tIns="45843" rIns="91687" bIns="45843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0242" y="4722258"/>
            <a:ext cx="5448305" cy="4472462"/>
          </a:xfrm>
          <a:prstGeom prst="rect">
            <a:avLst/>
          </a:prstGeom>
        </p:spPr>
        <p:txBody>
          <a:bodyPr vert="horz" lIns="91687" tIns="45843" rIns="91687" bIns="45843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2925"/>
            <a:ext cx="2950369" cy="496410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6827" y="9442925"/>
            <a:ext cx="2950369" cy="496410"/>
          </a:xfrm>
          <a:prstGeom prst="rect">
            <a:avLst/>
          </a:prstGeom>
        </p:spPr>
        <p:txBody>
          <a:bodyPr vert="horz" lIns="91687" tIns="45843" rIns="91687" bIns="45843" rtlCol="0" anchor="b"/>
          <a:lstStyle>
            <a:lvl1pPr algn="r">
              <a:defRPr sz="1200"/>
            </a:lvl1pPr>
          </a:lstStyle>
          <a:p>
            <a:fld id="{DD2CC81A-9800-4B3E-9D4D-5860AFE31F2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0948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70462" cy="37274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Akikre büszkék vagyunk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2CC81A-9800-4B3E-9D4D-5860AFE31F2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348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551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70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8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8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FFEFD1">
                <a:alpha val="28000"/>
              </a:srgbClr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4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F7655-AAA1-4BB7-A95C-4C0401A29A6F}" type="datetimeFigureOut">
              <a:rPr lang="hu-HU" smtClean="0"/>
              <a:pPr/>
              <a:t>2020.02.04.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4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4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2E9AC-4D4B-49B3-B681-E6E29057436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617358"/>
            <a:ext cx="9144000" cy="1833395"/>
          </a:xfrm>
        </p:spPr>
        <p:txBody>
          <a:bodyPr>
            <a:noAutofit/>
          </a:bodyPr>
          <a:lstStyle/>
          <a:p>
            <a:r>
              <a:rPr lang="hu-HU" sz="6600" dirty="0" smtClean="0"/>
              <a:t/>
            </a:r>
            <a:br>
              <a:rPr lang="hu-HU" sz="6600" dirty="0" smtClean="0"/>
            </a:br>
            <a:r>
              <a:rPr lang="hu-HU" sz="6600" dirty="0" smtClean="0"/>
              <a:t/>
            </a:r>
            <a:br>
              <a:rPr lang="hu-HU" sz="6600" dirty="0" smtClean="0"/>
            </a:br>
            <a:r>
              <a:rPr lang="hu-HU" sz="11500" b="1" dirty="0" smtClean="0"/>
              <a:t>ISKOLAGYŰLÉS</a:t>
            </a:r>
            <a:br>
              <a:rPr lang="hu-HU" sz="11500" b="1" dirty="0" smtClean="0"/>
            </a:br>
            <a:endParaRPr lang="hu-HU" sz="66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35697" y="3429000"/>
            <a:ext cx="5364088" cy="1752600"/>
          </a:xfrm>
        </p:spPr>
        <p:txBody>
          <a:bodyPr>
            <a:normAutofit/>
          </a:bodyPr>
          <a:lstStyle/>
          <a:p>
            <a:r>
              <a:rPr lang="hu-HU" sz="6000" dirty="0" smtClean="0">
                <a:solidFill>
                  <a:schemeClr val="tx1"/>
                </a:solidFill>
              </a:rPr>
              <a:t>2020. február 5.</a:t>
            </a:r>
            <a:endParaRPr lang="hu-HU" sz="6000" dirty="0">
              <a:solidFill>
                <a:schemeClr val="tx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0" y="3258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000" dirty="0" smtClean="0"/>
              <a:t>GYULAI DÜRER ALBERT ÁLTALÁNOS ISKOLA</a:t>
            </a:r>
            <a:endParaRPr lang="hu-HU" sz="4000" dirty="0"/>
          </a:p>
        </p:txBody>
      </p:sp>
      <p:pic>
        <p:nvPicPr>
          <p:cNvPr id="5" name="Kép 4" descr="D:\asztal\2014-2015 !!!!!\Dürer logo!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358" y="4293096"/>
            <a:ext cx="3181350" cy="235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5698679" y="239564"/>
            <a:ext cx="3167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3600" b="1" dirty="0" smtClean="0">
                <a:solidFill>
                  <a:prstClr val="black"/>
                </a:solidFill>
              </a:rPr>
              <a:t>2019. augusztus</a:t>
            </a:r>
            <a:endParaRPr lang="hu-HU" sz="3600" b="1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0360"/>
            <a:ext cx="4681325" cy="276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29000"/>
            <a:ext cx="5228456" cy="293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2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övegdoboz 8"/>
          <p:cNvSpPr txBox="1"/>
          <p:nvPr/>
        </p:nvSpPr>
        <p:spPr>
          <a:xfrm>
            <a:off x="1204781" y="184930"/>
            <a:ext cx="3167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3600" b="1" dirty="0" smtClean="0">
                <a:solidFill>
                  <a:prstClr val="black"/>
                </a:solidFill>
              </a:rPr>
              <a:t>2019. szeptember</a:t>
            </a:r>
            <a:endParaRPr lang="hu-HU" sz="3600" b="1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://dureriskola.hu/durer/esemenyek/2019_2020/diaksport_2019/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25664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ureriskola.hu/durer/esemenyek/2019_2020/alsos_egeszsegnap/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77072"/>
            <a:ext cx="3261628" cy="24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ureriskola.hu/durer/esemenyek/2019_2020/efop337/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471" y="327542"/>
            <a:ext cx="393643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ureriskola.hu/durer/esemenyek/2019_2020/sargulas_2019/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78189"/>
            <a:ext cx="3655868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28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zövegdoboz 9"/>
          <p:cNvSpPr txBox="1"/>
          <p:nvPr/>
        </p:nvSpPr>
        <p:spPr>
          <a:xfrm>
            <a:off x="1204781" y="184922"/>
            <a:ext cx="3167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3600" b="1" dirty="0" smtClean="0">
                <a:solidFill>
                  <a:prstClr val="black"/>
                </a:solidFill>
              </a:rPr>
              <a:t>2019. október</a:t>
            </a:r>
            <a:endParaRPr lang="hu-HU" sz="3600" b="1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dureriskola.hu/durer/esemenyek/2019_2020/culturing_2019_01/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0145"/>
            <a:ext cx="3460102" cy="266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3858"/>
            <a:ext cx="4203973" cy="261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1971897" cy="3601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92645"/>
            <a:ext cx="4896544" cy="2727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6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957919" y="181034"/>
            <a:ext cx="4940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3600" b="1" dirty="0" smtClean="0">
                <a:solidFill>
                  <a:prstClr val="black"/>
                </a:solidFill>
              </a:rPr>
              <a:t>2019. november</a:t>
            </a:r>
            <a:endParaRPr lang="hu-HU" sz="3600" b="1" dirty="0">
              <a:solidFill>
                <a:prstClr val="black"/>
              </a:solidFill>
            </a:endParaRPr>
          </a:p>
        </p:txBody>
      </p:sp>
      <p:pic>
        <p:nvPicPr>
          <p:cNvPr id="4098" name="Picture 2" descr="http://dureriskola.hu/durer/esemenyek/2019_2020/mezes_vetelkedo/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312368" cy="243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dureriskola.hu/durer/esemenyek/2019_2020/eu_hulladek/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827365"/>
            <a:ext cx="2426781" cy="431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dureriskola.hu/durer/esemenyek/2019_2020/eu_hulladek/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49080"/>
            <a:ext cx="326436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52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 txBox="1">
            <a:spLocks noGrp="1"/>
          </p:cNvSpPr>
          <p:nvPr>
            <p:ph type="title"/>
          </p:nvPr>
        </p:nvSpPr>
        <p:spPr>
          <a:xfrm>
            <a:off x="1944699" y="624111"/>
            <a:ext cx="341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tx1"/>
                </a:solidFill>
              </a:rPr>
              <a:t>2019. december</a:t>
            </a:r>
            <a:endParaRPr lang="hu-HU" sz="3600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9"/>
            <a:ext cx="465274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dureriskola.hu/durer/esemenyek/2019_2020/valts_egy_csokit/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8680"/>
            <a:ext cx="3000333" cy="22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dureriskola.hu/durer/esemenyek/2019_2020/onkentes_vilagnap/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7263"/>
            <a:ext cx="3960440" cy="264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dureriskola.hu/durer/esemenyek/2019_2020/jotekonysagra_neveles/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924944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dureriskola.hu/durer/esemenyek/2019_2020/jotekonysagra_neveles/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364121"/>
            <a:ext cx="1782886" cy="237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72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http://dureriskola.hu/durer/esemenyek/2019_2020/karacsony_2019/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42481"/>
            <a:ext cx="4069729" cy="30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5469063" y="384424"/>
            <a:ext cx="3167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hu-HU" sz="3600" b="1" dirty="0" smtClean="0">
                <a:solidFill>
                  <a:prstClr val="black"/>
                </a:solidFill>
              </a:rPr>
              <a:t>2019. december</a:t>
            </a:r>
            <a:endParaRPr lang="hu-HU" sz="36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http://dureriskola.hu/durer/esemenyek/2019_2020/projektzaro/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6" y="600826"/>
            <a:ext cx="259228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317" y="1677703"/>
            <a:ext cx="4367182" cy="2092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http://dureriskola.hu/durer/esemenyek/2019_2020/nyelvi_het/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242" y="4058007"/>
            <a:ext cx="3212371" cy="240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6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b="1" dirty="0" smtClean="0"/>
              <a:t>Programjaink 2019/2020.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II. félév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271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0"/>
            <a:ext cx="9252520" cy="6840760"/>
          </a:xfrm>
        </p:spPr>
        <p:txBody>
          <a:bodyPr>
            <a:normAutofit/>
          </a:bodyPr>
          <a:lstStyle/>
          <a:p>
            <a:r>
              <a:rPr lang="hu-HU" sz="3600" dirty="0" smtClean="0">
                <a:solidFill>
                  <a:prstClr val="black"/>
                </a:solidFill>
              </a:rPr>
              <a:t>2020.02.20</a:t>
            </a:r>
            <a:r>
              <a:rPr lang="hu-HU" sz="3600" dirty="0">
                <a:solidFill>
                  <a:prstClr val="black"/>
                </a:solidFill>
              </a:rPr>
              <a:t>.		Farsang-alsó tagozat </a:t>
            </a:r>
            <a:r>
              <a:rPr lang="hu-HU" sz="3600" dirty="0" smtClean="0"/>
              <a:t>2020.02.21.	 	Zrínyi Ilona 							matematikaverseny</a:t>
            </a:r>
          </a:p>
          <a:p>
            <a:r>
              <a:rPr lang="hu-HU" sz="3600" dirty="0" smtClean="0"/>
              <a:t>2020.02.24-28.  	Sütiárusítás</a:t>
            </a:r>
            <a:endParaRPr lang="hu-HU" sz="3600" dirty="0" smtClean="0">
              <a:solidFill>
                <a:prstClr val="black"/>
              </a:solidFill>
            </a:endParaRPr>
          </a:p>
          <a:p>
            <a:pPr lvl="0"/>
            <a:r>
              <a:rPr lang="hu-HU" sz="3600" dirty="0" smtClean="0">
                <a:solidFill>
                  <a:prstClr val="black"/>
                </a:solidFill>
              </a:rPr>
              <a:t>2020.02.26.   </a:t>
            </a:r>
            <a:r>
              <a:rPr lang="hu-HU" sz="3600" dirty="0">
                <a:solidFill>
                  <a:prstClr val="black"/>
                </a:solidFill>
              </a:rPr>
              <a:t>	</a:t>
            </a:r>
            <a:r>
              <a:rPr lang="hu-HU" sz="3600" dirty="0" smtClean="0">
                <a:solidFill>
                  <a:prstClr val="black"/>
                </a:solidFill>
              </a:rPr>
              <a:t>Kiszebáb égetés</a:t>
            </a:r>
          </a:p>
          <a:p>
            <a:pPr lvl="0"/>
            <a:r>
              <a:rPr lang="hu-HU" sz="3600" dirty="0" smtClean="0">
                <a:solidFill>
                  <a:prstClr val="black"/>
                </a:solidFill>
              </a:rPr>
              <a:t>2020.03.13. </a:t>
            </a:r>
            <a:r>
              <a:rPr lang="hu-HU" sz="3600" dirty="0">
                <a:solidFill>
                  <a:prstClr val="black"/>
                </a:solidFill>
              </a:rPr>
              <a:t>	</a:t>
            </a:r>
            <a:r>
              <a:rPr lang="hu-HU" sz="3600" dirty="0" smtClean="0">
                <a:solidFill>
                  <a:prstClr val="black"/>
                </a:solidFill>
              </a:rPr>
              <a:t>	Iskolai </a:t>
            </a:r>
            <a:r>
              <a:rPr lang="hu-HU" sz="3600" dirty="0">
                <a:solidFill>
                  <a:prstClr val="black"/>
                </a:solidFill>
              </a:rPr>
              <a:t>ünnepi </a:t>
            </a:r>
            <a:r>
              <a:rPr lang="hu-HU" sz="3600" dirty="0" smtClean="0">
                <a:solidFill>
                  <a:prstClr val="black"/>
                </a:solidFill>
              </a:rPr>
              <a:t>megemlékezés</a:t>
            </a:r>
            <a:endParaRPr lang="hu-HU" sz="36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hu-HU" sz="3600" dirty="0">
                <a:solidFill>
                  <a:prstClr val="black"/>
                </a:solidFill>
              </a:rPr>
              <a:t> 		          	</a:t>
            </a:r>
            <a:r>
              <a:rPr lang="hu-HU" sz="3600" dirty="0" smtClean="0">
                <a:solidFill>
                  <a:prstClr val="black"/>
                </a:solidFill>
              </a:rPr>
              <a:t>március </a:t>
            </a:r>
            <a:r>
              <a:rPr lang="hu-HU" sz="3600" dirty="0">
                <a:solidFill>
                  <a:prstClr val="black"/>
                </a:solidFill>
              </a:rPr>
              <a:t>15-ről </a:t>
            </a:r>
            <a:r>
              <a:rPr lang="hu-HU" sz="3600" dirty="0" smtClean="0">
                <a:solidFill>
                  <a:prstClr val="black"/>
                </a:solidFill>
              </a:rPr>
              <a:t>(7. évfolyam)</a:t>
            </a:r>
            <a:endParaRPr lang="hu-HU" sz="3600" dirty="0">
              <a:solidFill>
                <a:prstClr val="black"/>
              </a:solidFill>
            </a:endParaRPr>
          </a:p>
          <a:p>
            <a:r>
              <a:rPr lang="hu-HU" sz="3600" dirty="0" smtClean="0"/>
              <a:t>2020.04.20-24.</a:t>
            </a:r>
            <a:r>
              <a:rPr lang="hu-HU" sz="3600" dirty="0"/>
              <a:t>	</a:t>
            </a:r>
            <a:r>
              <a:rPr lang="hu-HU" sz="3600" dirty="0" smtClean="0"/>
              <a:t>Fenntarthatósági, 						természettudományos 					témahét </a:t>
            </a:r>
            <a:endParaRPr lang="hu-HU" sz="3600" dirty="0"/>
          </a:p>
          <a:p>
            <a:pPr marL="0" indent="0">
              <a:buNone/>
            </a:pPr>
            <a:endParaRPr lang="hu-HU" dirty="0"/>
          </a:p>
          <a:p>
            <a:pPr marL="0" lvl="0" indent="0">
              <a:buNone/>
            </a:pPr>
            <a:endParaRPr lang="hu-HU" dirty="0">
              <a:solidFill>
                <a:prstClr val="black"/>
              </a:solidFill>
            </a:endParaRPr>
          </a:p>
          <a:p>
            <a:pPr lvl="0"/>
            <a:endParaRPr lang="hu-HU" dirty="0">
              <a:solidFill>
                <a:prstClr val="black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957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632"/>
            <a:ext cx="9144000" cy="662473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hu-HU" sz="3300" dirty="0" smtClean="0">
              <a:solidFill>
                <a:prstClr val="black"/>
              </a:solidFill>
            </a:endParaRPr>
          </a:p>
          <a:p>
            <a:r>
              <a:rPr lang="hu-HU" sz="3900" dirty="0" smtClean="0">
                <a:solidFill>
                  <a:prstClr val="black"/>
                </a:solidFill>
              </a:rPr>
              <a:t> 2020.04.06. Tavaszi szünet előtti utolsó 					              tanítási nap</a:t>
            </a:r>
          </a:p>
          <a:p>
            <a:pPr marL="0" indent="0" algn="ctr">
              <a:buNone/>
            </a:pPr>
            <a:r>
              <a:rPr lang="hu-HU" sz="3800" u="sng" dirty="0" smtClean="0"/>
              <a:t>Tavaszi szünet: </a:t>
            </a:r>
            <a:r>
              <a:rPr lang="hu-HU" sz="3800" dirty="0" smtClean="0"/>
              <a:t>2020. </a:t>
            </a:r>
            <a:r>
              <a:rPr lang="hu-HU" sz="3800" dirty="0"/>
              <a:t>április 7</a:t>
            </a:r>
            <a:r>
              <a:rPr lang="hu-HU" sz="3800" dirty="0" smtClean="0"/>
              <a:t>.-</a:t>
            </a:r>
            <a:r>
              <a:rPr lang="hu-HU" sz="3800" dirty="0"/>
              <a:t>április </a:t>
            </a:r>
            <a:r>
              <a:rPr lang="hu-HU" sz="3800" dirty="0" smtClean="0"/>
              <a:t>14.</a:t>
            </a:r>
            <a:r>
              <a:rPr lang="hu-HU" sz="3800" dirty="0"/>
              <a:t/>
            </a:r>
            <a:br>
              <a:rPr lang="hu-HU" sz="3800" dirty="0"/>
            </a:br>
            <a:r>
              <a:rPr lang="hu-HU" sz="3800" dirty="0" smtClean="0"/>
              <a:t>a </a:t>
            </a:r>
            <a:r>
              <a:rPr lang="hu-HU" sz="3800" dirty="0"/>
              <a:t>szünet utáni első tanítási nap április </a:t>
            </a:r>
            <a:r>
              <a:rPr lang="hu-HU" sz="3800" dirty="0" smtClean="0"/>
              <a:t>15. </a:t>
            </a:r>
            <a:r>
              <a:rPr lang="hu-HU" sz="3800" dirty="0"/>
              <a:t>(</a:t>
            </a:r>
            <a:r>
              <a:rPr lang="hu-HU" sz="3800" dirty="0" smtClean="0"/>
              <a:t>szerda</a:t>
            </a:r>
            <a:r>
              <a:rPr lang="hu-HU" sz="3800" dirty="0"/>
              <a:t>)</a:t>
            </a:r>
            <a:r>
              <a:rPr lang="hu-HU" sz="2800" dirty="0"/>
              <a:t/>
            </a:r>
            <a:br>
              <a:rPr lang="hu-HU" sz="2800" dirty="0"/>
            </a:br>
            <a:endParaRPr lang="hu-HU" sz="3900" dirty="0"/>
          </a:p>
          <a:p>
            <a:r>
              <a:rPr lang="hu-HU" sz="3900" dirty="0" smtClean="0"/>
              <a:t>2020.05.20. Idegen </a:t>
            </a:r>
            <a:r>
              <a:rPr lang="hu-HU" sz="3900" dirty="0"/>
              <a:t>nyelvi mérés (6; </a:t>
            </a:r>
            <a:r>
              <a:rPr lang="hu-HU" sz="3900" dirty="0" smtClean="0"/>
              <a:t>8</a:t>
            </a:r>
            <a:r>
              <a:rPr lang="hu-HU" sz="3900" dirty="0"/>
              <a:t>. évf</a:t>
            </a:r>
            <a:r>
              <a:rPr lang="hu-HU" sz="3900" dirty="0" smtClean="0"/>
              <a:t>.)</a:t>
            </a:r>
          </a:p>
          <a:p>
            <a:pPr marL="0" indent="0">
              <a:buNone/>
            </a:pPr>
            <a:endParaRPr lang="hu-HU" sz="3900" dirty="0"/>
          </a:p>
          <a:p>
            <a:pPr marL="0" indent="0">
              <a:buNone/>
            </a:pPr>
            <a:r>
              <a:rPr lang="hu-HU" sz="3900" dirty="0"/>
              <a:t>				</a:t>
            </a:r>
            <a:endParaRPr lang="hu-HU" sz="3900" dirty="0" smtClean="0">
              <a:solidFill>
                <a:prstClr val="black"/>
              </a:solidFill>
            </a:endParaRPr>
          </a:p>
          <a:p>
            <a:pPr lvl="0"/>
            <a:endParaRPr lang="hu-HU" sz="2800" dirty="0" smtClean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hu-HU" sz="2800" dirty="0">
              <a:solidFill>
                <a:prstClr val="black"/>
              </a:solidFill>
            </a:endParaRPr>
          </a:p>
          <a:p>
            <a:pPr lvl="0"/>
            <a:endParaRPr lang="hu-HU" sz="2800" dirty="0">
              <a:solidFill>
                <a:prstClr val="black"/>
              </a:solidFill>
            </a:endParaRPr>
          </a:p>
          <a:p>
            <a:pPr lvl="0"/>
            <a:endParaRPr lang="hu-HU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6632"/>
            <a:ext cx="9396536" cy="6624736"/>
          </a:xfrm>
        </p:spPr>
        <p:txBody>
          <a:bodyPr/>
          <a:lstStyle/>
          <a:p>
            <a:r>
              <a:rPr lang="hu-HU" dirty="0" smtClean="0"/>
              <a:t>2020.05.27. </a:t>
            </a:r>
            <a:r>
              <a:rPr lang="hu-HU" dirty="0"/>
              <a:t>	</a:t>
            </a:r>
            <a:r>
              <a:rPr lang="hu-HU" dirty="0" smtClean="0"/>
              <a:t>   Országos kompetenciamérés </a:t>
            </a:r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u-HU" dirty="0"/>
              <a:t> </a:t>
            </a:r>
            <a:r>
              <a:rPr lang="hu-HU" dirty="0" smtClean="0"/>
              <a:t>  (</a:t>
            </a:r>
            <a:r>
              <a:rPr lang="hu-HU" dirty="0"/>
              <a:t>6; 8. évf.)</a:t>
            </a:r>
          </a:p>
          <a:p>
            <a:r>
              <a:rPr lang="hu-HU" dirty="0" smtClean="0"/>
              <a:t>2020.05.29-ig 	   Nevezési határidő iskolai díjakra</a:t>
            </a:r>
          </a:p>
          <a:p>
            <a:r>
              <a:rPr lang="hu-HU" dirty="0" smtClean="0"/>
              <a:t>2020.06.12.        Bankett, fényképezés</a:t>
            </a:r>
          </a:p>
          <a:p>
            <a:r>
              <a:rPr lang="hu-HU" dirty="0" smtClean="0"/>
              <a:t>2020.06.15. 	   Utolsó tanítási nap, ballagási főpróba </a:t>
            </a:r>
          </a:p>
          <a:p>
            <a:r>
              <a:rPr lang="hu-HU" dirty="0" smtClean="0"/>
              <a:t>2020.06.20.        Ballagás - Tanévzáró</a:t>
            </a:r>
          </a:p>
          <a:p>
            <a:pPr marL="0" indent="0">
              <a:buNone/>
            </a:pPr>
            <a:r>
              <a:rPr lang="hu-HU" sz="4800" dirty="0" smtClean="0"/>
              <a:t>	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809628"/>
            <a:ext cx="6193517" cy="3048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44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r>
              <a:rPr lang="hu-HU" sz="8000" b="1" dirty="0" smtClean="0"/>
              <a:t>Napirendi pontok</a:t>
            </a:r>
            <a:endParaRPr lang="hu-HU" sz="8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6435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hu-HU" sz="8000" b="1" dirty="0" smtClean="0"/>
              <a:t>1. Féléves </a:t>
            </a:r>
            <a:r>
              <a:rPr lang="hu-HU" sz="8000" b="1" dirty="0"/>
              <a:t>munka értékelése: </a:t>
            </a:r>
            <a:r>
              <a:rPr lang="hu-HU" sz="8000" dirty="0" err="1"/>
              <a:t>Csontosné</a:t>
            </a:r>
            <a:r>
              <a:rPr lang="hu-HU" sz="8000" dirty="0"/>
              <a:t> László </a:t>
            </a:r>
            <a:r>
              <a:rPr lang="hu-HU" sz="8000" dirty="0" smtClean="0"/>
              <a:t>Anikó </a:t>
            </a:r>
            <a:r>
              <a:rPr lang="hu-HU" sz="8000" dirty="0" err="1" smtClean="0"/>
              <a:t>intézményvezető</a:t>
            </a:r>
            <a:endParaRPr lang="hu-HU" sz="8000" dirty="0"/>
          </a:p>
          <a:p>
            <a:pPr marL="0" indent="0">
              <a:buNone/>
              <a:defRPr/>
            </a:pPr>
            <a:r>
              <a:rPr lang="hu-HU" sz="8000" b="1" dirty="0" smtClean="0"/>
              <a:t>2. „Akikre büszkék vagyunk”:</a:t>
            </a:r>
            <a:r>
              <a:rPr lang="hu-HU" sz="8000" b="1" dirty="0"/>
              <a:t> </a:t>
            </a:r>
            <a:r>
              <a:rPr lang="hu-HU" sz="8000" dirty="0" smtClean="0"/>
              <a:t>Kitűnő </a:t>
            </a:r>
            <a:r>
              <a:rPr lang="hu-HU" sz="8000" dirty="0"/>
              <a:t>tanulók, versenyeredmények </a:t>
            </a:r>
            <a:r>
              <a:rPr lang="hu-HU" sz="8000" dirty="0" smtClean="0"/>
              <a:t>hirdetése </a:t>
            </a:r>
          </a:p>
          <a:p>
            <a:pPr marL="0" indent="0">
              <a:buNone/>
              <a:defRPr/>
            </a:pPr>
            <a:r>
              <a:rPr lang="hu-HU" sz="8000" b="1" dirty="0" smtClean="0"/>
              <a:t>3. A </a:t>
            </a:r>
            <a:r>
              <a:rPr lang="hu-HU" sz="8000" b="1" dirty="0"/>
              <a:t>II. félév </a:t>
            </a:r>
            <a:r>
              <a:rPr lang="hu-HU" sz="8000" b="1" dirty="0" smtClean="0"/>
              <a:t>programjai: </a:t>
            </a:r>
            <a:r>
              <a:rPr lang="hu-HU" sz="8000" dirty="0" err="1"/>
              <a:t>Csontosné</a:t>
            </a:r>
            <a:r>
              <a:rPr lang="hu-HU" sz="8000" dirty="0"/>
              <a:t> László Anikó </a:t>
            </a:r>
            <a:r>
              <a:rPr lang="hu-HU" sz="8000" dirty="0" smtClean="0"/>
              <a:t>igazgatónő</a:t>
            </a:r>
          </a:p>
          <a:p>
            <a:pPr marL="0" indent="0">
              <a:buNone/>
              <a:defRPr/>
            </a:pPr>
            <a:r>
              <a:rPr lang="hu-HU" sz="8000" b="1" dirty="0" smtClean="0"/>
              <a:t>4. DÖK beszámoló: </a:t>
            </a:r>
            <a:r>
              <a:rPr lang="hu-HU" sz="8000" dirty="0"/>
              <a:t>Beleznai Levente, DÖK elnök</a:t>
            </a:r>
          </a:p>
          <a:p>
            <a:pPr marL="1371600" indent="-1371600">
              <a:buFont typeface="+mj-lt"/>
              <a:buAutoNum type="arabicPeriod"/>
              <a:defRPr/>
            </a:pPr>
            <a:endParaRPr lang="hu-HU" sz="8000" dirty="0" smtClean="0"/>
          </a:p>
          <a:p>
            <a:pPr marL="0" indent="0">
              <a:buNone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683569" y="404664"/>
            <a:ext cx="54726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prstClr val="white"/>
                </a:solidFill>
              </a:rPr>
              <a:t>ISKOLAI ÁTLAG – MAGATARTÁS: </a:t>
            </a:r>
            <a:r>
              <a:rPr lang="hu-HU" sz="4400" b="1" dirty="0" smtClean="0">
                <a:solidFill>
                  <a:schemeClr val="tx1"/>
                </a:solidFill>
              </a:rPr>
              <a:t>4,57</a:t>
            </a:r>
            <a:endParaRPr lang="hu-HU" sz="4800" b="1" dirty="0">
              <a:solidFill>
                <a:srgbClr val="FF0000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63688" y="2478630"/>
            <a:ext cx="54726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b="1" dirty="0" smtClean="0">
                <a:solidFill>
                  <a:prstClr val="white"/>
                </a:solidFill>
              </a:rPr>
              <a:t>ISKOLAI ÁTLAG- SZORGALOM: </a:t>
            </a:r>
            <a:r>
              <a:rPr lang="hu-HU" sz="4400" b="1" dirty="0" smtClean="0">
                <a:solidFill>
                  <a:schemeClr val="tx1"/>
                </a:solidFill>
              </a:rPr>
              <a:t>4,49</a:t>
            </a:r>
            <a:endParaRPr lang="hu-HU" sz="4800" b="1" dirty="0">
              <a:solidFill>
                <a:schemeClr val="tx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915818" y="4581128"/>
            <a:ext cx="5472608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ISKOLAI ÁTLAG-TANULMÁNYI EREDMÉNY: </a:t>
            </a:r>
            <a:r>
              <a:rPr lang="hu-HU" sz="4400" b="1" dirty="0" smtClean="0">
                <a:solidFill>
                  <a:schemeClr val="tx1"/>
                </a:solidFill>
              </a:rPr>
              <a:t>4,56</a:t>
            </a:r>
            <a:endParaRPr lang="hu-HU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3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327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49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" y="0"/>
            <a:ext cx="8873067" cy="57009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  </a:t>
            </a:r>
            <a:endParaRPr lang="hu-H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7113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" y="0"/>
            <a:ext cx="8873067" cy="570090"/>
          </a:xfrm>
        </p:spPr>
        <p:txBody>
          <a:bodyPr>
            <a:normAutofit fontScale="90000"/>
          </a:bodyPr>
          <a:lstStyle/>
          <a:p>
            <a:r>
              <a:rPr lang="hu-HU" b="1" dirty="0" smtClean="0">
                <a:solidFill>
                  <a:schemeClr val="tx1"/>
                </a:solidFill>
              </a:rPr>
              <a:t> </a:t>
            </a:r>
            <a:endParaRPr lang="hu-HU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603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apcsolódó kép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9"/>
          <a:stretch/>
        </p:blipFill>
        <p:spPr bwMode="auto">
          <a:xfrm>
            <a:off x="1547664" y="1268760"/>
            <a:ext cx="6192688" cy="4870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ím 1"/>
          <p:cNvSpPr txBox="1">
            <a:spLocks/>
          </p:cNvSpPr>
          <p:nvPr/>
        </p:nvSpPr>
        <p:spPr>
          <a:xfrm>
            <a:off x="457200" y="274638"/>
            <a:ext cx="8229600" cy="171420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 smtClean="0"/>
              <a:t>Akikre büszkék vagyunk</a:t>
            </a:r>
            <a:br>
              <a:rPr lang="hu-HU" dirty="0" smtClean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9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Megvalósult programok</a:t>
            </a:r>
            <a:endParaRPr lang="hu-HU" b="1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4400" dirty="0">
                <a:solidFill>
                  <a:schemeClr val="tx1"/>
                </a:solidFill>
              </a:rPr>
              <a:t>I</a:t>
            </a:r>
            <a:r>
              <a:rPr lang="hu-HU" sz="4400" dirty="0" smtClean="0">
                <a:solidFill>
                  <a:schemeClr val="tx1"/>
                </a:solidFill>
              </a:rPr>
              <a:t>. félév</a:t>
            </a:r>
            <a:endParaRPr lang="hu-H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59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1120</TotalTime>
  <Words>156</Words>
  <Application>Microsoft Office PowerPoint</Application>
  <PresentationFormat>Diavetítés a képernyőre (4:3 oldalarány)</PresentationFormat>
  <Paragraphs>75</Paragraphs>
  <Slides>19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Office-téma</vt:lpstr>
      <vt:lpstr>  ISKOLAGYŰLÉS </vt:lpstr>
      <vt:lpstr>Napirendi pontok</vt:lpstr>
      <vt:lpstr>PowerPoint bemutató</vt:lpstr>
      <vt:lpstr>PowerPoint bemutató</vt:lpstr>
      <vt:lpstr>PowerPoint bemutató</vt:lpstr>
      <vt:lpstr>  </vt:lpstr>
      <vt:lpstr> </vt:lpstr>
      <vt:lpstr>PowerPoint bemutató</vt:lpstr>
      <vt:lpstr>Megvalósult programok</vt:lpstr>
      <vt:lpstr>PowerPoint bemutató</vt:lpstr>
      <vt:lpstr>PowerPoint bemutató</vt:lpstr>
      <vt:lpstr>PowerPoint bemutató</vt:lpstr>
      <vt:lpstr>PowerPoint bemutató</vt:lpstr>
      <vt:lpstr>2019. december</vt:lpstr>
      <vt:lpstr>PowerPoint bemutató</vt:lpstr>
      <vt:lpstr>      Programjaink 2019/2020.   II. félév 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Csabi</dc:creator>
  <cp:lastModifiedBy>igh1</cp:lastModifiedBy>
  <cp:revision>164</cp:revision>
  <cp:lastPrinted>2019-02-06T06:47:50Z</cp:lastPrinted>
  <dcterms:created xsi:type="dcterms:W3CDTF">2015-08-27T10:50:44Z</dcterms:created>
  <dcterms:modified xsi:type="dcterms:W3CDTF">2020-02-04T09:43:15Z</dcterms:modified>
</cp:coreProperties>
</file>